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sldIdLst>
    <p:sldId id="268" r:id="rId2"/>
    <p:sldId id="459" r:id="rId3"/>
    <p:sldId id="513" r:id="rId4"/>
    <p:sldId id="460" r:id="rId5"/>
    <p:sldId id="483" r:id="rId6"/>
    <p:sldId id="484" r:id="rId7"/>
    <p:sldId id="510" r:id="rId8"/>
    <p:sldId id="511" r:id="rId9"/>
    <p:sldId id="524" r:id="rId10"/>
    <p:sldId id="514" r:id="rId11"/>
    <p:sldId id="525" r:id="rId12"/>
    <p:sldId id="526" r:id="rId13"/>
    <p:sldId id="527" r:id="rId14"/>
    <p:sldId id="528" r:id="rId15"/>
    <p:sldId id="562" r:id="rId16"/>
    <p:sldId id="534" r:id="rId17"/>
    <p:sldId id="535" r:id="rId18"/>
    <p:sldId id="536" r:id="rId19"/>
    <p:sldId id="545" r:id="rId20"/>
    <p:sldId id="542" r:id="rId21"/>
    <p:sldId id="543" r:id="rId22"/>
    <p:sldId id="544" r:id="rId23"/>
    <p:sldId id="537" r:id="rId24"/>
    <p:sldId id="539" r:id="rId25"/>
    <p:sldId id="563"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943" autoAdjust="0"/>
    <p:restoredTop sz="87227" autoAdjust="0"/>
  </p:normalViewPr>
  <p:slideViewPr>
    <p:cSldViewPr>
      <p:cViewPr varScale="1">
        <p:scale>
          <a:sx n="101" d="100"/>
          <a:sy n="101" d="100"/>
        </p:scale>
        <p:origin x="-192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677FFE11-0464-46EA-8261-ACC71FBF3F5C}" type="slidenum">
              <a:rPr lang="en-US"/>
              <a:pPr>
                <a:defRPr/>
              </a:pPr>
              <a:t>‹#›</a:t>
            </a:fld>
            <a:endParaRPr lang="en-US"/>
          </a:p>
        </p:txBody>
      </p:sp>
    </p:spTree>
    <p:extLst>
      <p:ext uri="{BB962C8B-B14F-4D97-AF65-F5344CB8AC3E}">
        <p14:creationId xmlns:p14="http://schemas.microsoft.com/office/powerpoint/2010/main" val="115281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E21FBE7-BCF4-4DDF-8407-477DE9EBA0B3}" type="slidenum">
              <a:rPr lang="en-US" altLang="en-US" smtClean="0"/>
              <a:pPr eaLnBrk="1" hangingPunct="1">
                <a:spcBef>
                  <a:spcPct val="0"/>
                </a:spcBef>
              </a:pPr>
              <a:t>1</a:t>
            </a:fld>
            <a:endParaRPr lang="en-US" altLang="en-US" dirty="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861449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Неактуально для нашего региона </a:t>
            </a:r>
            <a:endParaRPr lang="en-US" dirty="0"/>
          </a:p>
        </p:txBody>
      </p:sp>
      <p:sp>
        <p:nvSpPr>
          <p:cNvPr id="4" name="Slide Number Placeholder 3"/>
          <p:cNvSpPr>
            <a:spLocks noGrp="1"/>
          </p:cNvSpPr>
          <p:nvPr>
            <p:ph type="sldNum" sz="quarter" idx="10"/>
          </p:nvPr>
        </p:nvSpPr>
        <p:spPr/>
        <p:txBody>
          <a:bodyPr/>
          <a:lstStyle/>
          <a:p>
            <a:fld id="{E490DC20-8A41-4E83-98FD-0270812B254C}" type="slidenum">
              <a:rPr lang="en-US" smtClean="0"/>
              <a:pPr/>
              <a:t>20</a:t>
            </a:fld>
            <a:endParaRPr lang="en-US" dirty="0"/>
          </a:p>
        </p:txBody>
      </p:sp>
    </p:spTree>
    <p:extLst>
      <p:ext uri="{BB962C8B-B14F-4D97-AF65-F5344CB8AC3E}">
        <p14:creationId xmlns:p14="http://schemas.microsoft.com/office/powerpoint/2010/main" val="1710070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want to point out that Sharing </a:t>
            </a:r>
            <a:r>
              <a:rPr lang="en-US" sz="1200" kern="1200" dirty="0" err="1" smtClean="0">
                <a:solidFill>
                  <a:schemeClr val="tx1"/>
                </a:solidFill>
                <a:effectLst/>
                <a:latin typeface="+mn-lt"/>
                <a:ea typeface="+mn-ea"/>
                <a:cs typeface="+mn-cs"/>
              </a:rPr>
              <a:t>accessis</a:t>
            </a:r>
            <a:r>
              <a:rPr lang="en-US" sz="1200" kern="1200" dirty="0" smtClean="0">
                <a:solidFill>
                  <a:schemeClr val="tx1"/>
                </a:solidFill>
                <a:effectLst/>
                <a:latin typeface="+mn-lt"/>
                <a:ea typeface="+mn-ea"/>
                <a:cs typeface="+mn-cs"/>
              </a:rPr>
              <a:t> easy</a:t>
            </a:r>
          </a:p>
          <a:p>
            <a:r>
              <a:rPr lang="en-US" sz="1200" kern="1200" dirty="0" smtClean="0">
                <a:solidFill>
                  <a:schemeClr val="tx1"/>
                </a:solidFill>
                <a:effectLst/>
                <a:latin typeface="+mn-lt"/>
                <a:ea typeface="+mn-ea"/>
                <a:cs typeface="+mn-cs"/>
              </a:rPr>
              <a:t>There is an optional step</a:t>
            </a:r>
            <a:r>
              <a:rPr lang="en-US" sz="1200" kern="1200" baseline="0" dirty="0" smtClean="0">
                <a:solidFill>
                  <a:schemeClr val="tx1"/>
                </a:solidFill>
                <a:effectLst/>
                <a:latin typeface="+mn-lt"/>
                <a:ea typeface="+mn-ea"/>
                <a:cs typeface="+mn-cs"/>
              </a:rPr>
              <a:t> in the setup wizard to provide access and it will provide a welcome email and basic tips for operation</a:t>
            </a:r>
          </a:p>
          <a:p>
            <a:r>
              <a:rPr lang="en-US" sz="1200" kern="1200" baseline="0" dirty="0" smtClean="0">
                <a:solidFill>
                  <a:schemeClr val="tx1"/>
                </a:solidFill>
                <a:effectLst/>
                <a:latin typeface="+mn-lt"/>
                <a:ea typeface="+mn-ea"/>
                <a:cs typeface="+mn-cs"/>
              </a:rPr>
              <a:t>But you can also share access at anytime from the app by just </a:t>
            </a:r>
            <a:r>
              <a:rPr lang="en-US" sz="1200" kern="1200" baseline="0" dirty="0" err="1" smtClean="0">
                <a:solidFill>
                  <a:schemeClr val="tx1"/>
                </a:solidFill>
                <a:effectLst/>
                <a:latin typeface="+mn-lt"/>
                <a:ea typeface="+mn-ea"/>
                <a:cs typeface="+mn-cs"/>
              </a:rPr>
              <a:t>clickign</a:t>
            </a:r>
            <a:r>
              <a:rPr lang="en-US" sz="1200" kern="1200" baseline="0" dirty="0" smtClean="0">
                <a:solidFill>
                  <a:schemeClr val="tx1"/>
                </a:solidFill>
                <a:effectLst/>
                <a:latin typeface="+mn-lt"/>
                <a:ea typeface="+mn-ea"/>
                <a:cs typeface="+mn-cs"/>
              </a:rPr>
              <a:t> the envelope</a:t>
            </a:r>
          </a:p>
          <a:p>
            <a:r>
              <a:rPr lang="en-US" sz="1200" kern="1200" dirty="0" smtClean="0">
                <a:solidFill>
                  <a:schemeClr val="tx1"/>
                </a:solidFill>
                <a:effectLst/>
                <a:latin typeface="+mn-lt"/>
                <a:ea typeface="+mn-ea"/>
                <a:cs typeface="+mn-cs"/>
              </a:rPr>
              <a:t>You can also revoke at anytime by changing the controller’s password</a:t>
            </a:r>
          </a:p>
          <a:p>
            <a:endParaRPr lang="en-US" dirty="0"/>
          </a:p>
        </p:txBody>
      </p:sp>
      <p:sp>
        <p:nvSpPr>
          <p:cNvPr id="4" name="Slide Number Placeholder 3"/>
          <p:cNvSpPr>
            <a:spLocks noGrp="1"/>
          </p:cNvSpPr>
          <p:nvPr>
            <p:ph type="sldNum" sz="quarter" idx="10"/>
          </p:nvPr>
        </p:nvSpPr>
        <p:spPr/>
        <p:txBody>
          <a:bodyPr/>
          <a:lstStyle/>
          <a:p>
            <a:fld id="{E490DC20-8A41-4E83-98FD-0270812B254C}" type="slidenum">
              <a:rPr lang="en-US" smtClean="0"/>
              <a:pPr/>
              <a:t>21</a:t>
            </a:fld>
            <a:endParaRPr lang="en-US" dirty="0"/>
          </a:p>
        </p:txBody>
      </p:sp>
    </p:spTree>
    <p:extLst>
      <p:ext uri="{BB962C8B-B14F-4D97-AF65-F5344CB8AC3E}">
        <p14:creationId xmlns:p14="http://schemas.microsoft.com/office/powerpoint/2010/main" val="1276027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want to point out that Sharing </a:t>
            </a:r>
            <a:r>
              <a:rPr lang="en-US" sz="1200" kern="1200" dirty="0" err="1" smtClean="0">
                <a:solidFill>
                  <a:schemeClr val="tx1"/>
                </a:solidFill>
                <a:effectLst/>
                <a:latin typeface="+mn-lt"/>
                <a:ea typeface="+mn-ea"/>
                <a:cs typeface="+mn-cs"/>
              </a:rPr>
              <a:t>accessis</a:t>
            </a:r>
            <a:r>
              <a:rPr lang="en-US" sz="1200" kern="1200" dirty="0" smtClean="0">
                <a:solidFill>
                  <a:schemeClr val="tx1"/>
                </a:solidFill>
                <a:effectLst/>
                <a:latin typeface="+mn-lt"/>
                <a:ea typeface="+mn-ea"/>
                <a:cs typeface="+mn-cs"/>
              </a:rPr>
              <a:t> easy</a:t>
            </a:r>
          </a:p>
          <a:p>
            <a:r>
              <a:rPr lang="en-US" sz="1200" kern="1200" dirty="0" smtClean="0">
                <a:solidFill>
                  <a:schemeClr val="tx1"/>
                </a:solidFill>
                <a:effectLst/>
                <a:latin typeface="+mn-lt"/>
                <a:ea typeface="+mn-ea"/>
                <a:cs typeface="+mn-cs"/>
              </a:rPr>
              <a:t>There is an optional step</a:t>
            </a:r>
            <a:r>
              <a:rPr lang="en-US" sz="1200" kern="1200" baseline="0" dirty="0" smtClean="0">
                <a:solidFill>
                  <a:schemeClr val="tx1"/>
                </a:solidFill>
                <a:effectLst/>
                <a:latin typeface="+mn-lt"/>
                <a:ea typeface="+mn-ea"/>
                <a:cs typeface="+mn-cs"/>
              </a:rPr>
              <a:t> in the setup wizard to provide access and it will provide a welcome email and basic tips for operation</a:t>
            </a:r>
          </a:p>
          <a:p>
            <a:r>
              <a:rPr lang="en-US" sz="1200" kern="1200" baseline="0" dirty="0" smtClean="0">
                <a:solidFill>
                  <a:schemeClr val="tx1"/>
                </a:solidFill>
                <a:effectLst/>
                <a:latin typeface="+mn-lt"/>
                <a:ea typeface="+mn-ea"/>
                <a:cs typeface="+mn-cs"/>
              </a:rPr>
              <a:t>But you can also share access at anytime from the app by just </a:t>
            </a:r>
            <a:r>
              <a:rPr lang="en-US" sz="1200" kern="1200" baseline="0" dirty="0" err="1" smtClean="0">
                <a:solidFill>
                  <a:schemeClr val="tx1"/>
                </a:solidFill>
                <a:effectLst/>
                <a:latin typeface="+mn-lt"/>
                <a:ea typeface="+mn-ea"/>
                <a:cs typeface="+mn-cs"/>
              </a:rPr>
              <a:t>clickign</a:t>
            </a:r>
            <a:r>
              <a:rPr lang="en-US" sz="1200" kern="1200" baseline="0" dirty="0" smtClean="0">
                <a:solidFill>
                  <a:schemeClr val="tx1"/>
                </a:solidFill>
                <a:effectLst/>
                <a:latin typeface="+mn-lt"/>
                <a:ea typeface="+mn-ea"/>
                <a:cs typeface="+mn-cs"/>
              </a:rPr>
              <a:t> the envelope</a:t>
            </a:r>
          </a:p>
          <a:p>
            <a:r>
              <a:rPr lang="en-US" sz="1200" kern="1200" dirty="0" smtClean="0">
                <a:solidFill>
                  <a:schemeClr val="tx1"/>
                </a:solidFill>
                <a:effectLst/>
                <a:latin typeface="+mn-lt"/>
                <a:ea typeface="+mn-ea"/>
                <a:cs typeface="+mn-cs"/>
              </a:rPr>
              <a:t>You can also revoke at anytime by changing the controller’s password</a:t>
            </a:r>
          </a:p>
          <a:p>
            <a:endParaRPr lang="en-US" dirty="0"/>
          </a:p>
        </p:txBody>
      </p:sp>
      <p:sp>
        <p:nvSpPr>
          <p:cNvPr id="4" name="Slide Number Placeholder 3"/>
          <p:cNvSpPr>
            <a:spLocks noGrp="1"/>
          </p:cNvSpPr>
          <p:nvPr>
            <p:ph type="sldNum" sz="quarter" idx="10"/>
          </p:nvPr>
        </p:nvSpPr>
        <p:spPr/>
        <p:txBody>
          <a:bodyPr/>
          <a:lstStyle/>
          <a:p>
            <a:fld id="{E490DC20-8A41-4E83-98FD-0270812B254C}" type="slidenum">
              <a:rPr lang="en-US" smtClean="0"/>
              <a:pPr/>
              <a:t>22</a:t>
            </a:fld>
            <a:endParaRPr lang="en-US" dirty="0"/>
          </a:p>
        </p:txBody>
      </p:sp>
    </p:spTree>
    <p:extLst>
      <p:ext uri="{BB962C8B-B14F-4D97-AF65-F5344CB8AC3E}">
        <p14:creationId xmlns:p14="http://schemas.microsoft.com/office/powerpoint/2010/main" val="2420124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0DC20-8A41-4E83-98FD-0270812B254C}" type="slidenum">
              <a:rPr lang="en-US" smtClean="0"/>
              <a:pPr/>
              <a:t>23</a:t>
            </a:fld>
            <a:endParaRPr lang="en-US" dirty="0"/>
          </a:p>
        </p:txBody>
      </p:sp>
    </p:spTree>
    <p:extLst>
      <p:ext uri="{BB962C8B-B14F-4D97-AF65-F5344CB8AC3E}">
        <p14:creationId xmlns:p14="http://schemas.microsoft.com/office/powerpoint/2010/main" val="3150972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77FFE11-0464-46EA-8261-ACC71FBF3F5C}" type="slidenum">
              <a:rPr lang="en-US" smtClean="0"/>
              <a:pPr>
                <a:defRPr/>
              </a:pPr>
              <a:t>25</a:t>
            </a:fld>
            <a:endParaRPr lang="en-US"/>
          </a:p>
        </p:txBody>
      </p:sp>
    </p:spTree>
    <p:extLst>
      <p:ext uri="{BB962C8B-B14F-4D97-AF65-F5344CB8AC3E}">
        <p14:creationId xmlns:p14="http://schemas.microsoft.com/office/powerpoint/2010/main" val="358064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77FFE11-0464-46EA-8261-ACC71FBF3F5C}" type="slidenum">
              <a:rPr lang="en-US" smtClean="0"/>
              <a:pPr>
                <a:defRPr/>
              </a:pPr>
              <a:t>8</a:t>
            </a:fld>
            <a:endParaRPr lang="en-US"/>
          </a:p>
        </p:txBody>
      </p:sp>
    </p:spTree>
    <p:extLst>
      <p:ext uri="{BB962C8B-B14F-4D97-AF65-F5344CB8AC3E}">
        <p14:creationId xmlns:p14="http://schemas.microsoft.com/office/powerpoint/2010/main" val="843347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Rain Bird LNK WiFi</a:t>
            </a:r>
            <a:r>
              <a:rPr lang="en-US" sz="1200" kern="1200" baseline="0" dirty="0" smtClean="0">
                <a:solidFill>
                  <a:schemeClr val="tx1"/>
                </a:solidFill>
                <a:effectLst/>
                <a:latin typeface="+mn-lt"/>
                <a:ea typeface="+mn-ea"/>
                <a:cs typeface="+mn-cs"/>
              </a:rPr>
              <a:t> module allows management of a Rain Bird Irrigation system remotely from any place, any time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LNK </a:t>
            </a:r>
            <a:r>
              <a:rPr lang="en-US" sz="1200" kern="1200" dirty="0" err="1" smtClean="0">
                <a:solidFill>
                  <a:schemeClr val="tx1"/>
                </a:solidFill>
                <a:effectLst/>
                <a:latin typeface="+mn-lt"/>
                <a:ea typeface="+mn-ea"/>
                <a:cs typeface="+mn-cs"/>
              </a:rPr>
              <a:t>Wifi</a:t>
            </a:r>
            <a:r>
              <a:rPr lang="en-US" sz="1200" kern="1200" baseline="0" dirty="0" smtClean="0">
                <a:solidFill>
                  <a:schemeClr val="tx1"/>
                </a:solidFill>
                <a:effectLst/>
                <a:latin typeface="+mn-lt"/>
                <a:ea typeface="+mn-ea"/>
                <a:cs typeface="+mn-cs"/>
              </a:rPr>
              <a:t> Module is a </a:t>
            </a:r>
            <a:r>
              <a:rPr lang="en-US" sz="1200" kern="1200" dirty="0" smtClean="0">
                <a:solidFill>
                  <a:schemeClr val="tx1"/>
                </a:solidFill>
                <a:effectLst/>
                <a:latin typeface="+mn-lt"/>
                <a:ea typeface="+mn-ea"/>
                <a:cs typeface="+mn-cs"/>
              </a:rPr>
              <a:t>true plug and play upgrade for existing LNK</a:t>
            </a:r>
            <a:r>
              <a:rPr lang="en-US" sz="1200" kern="1200" baseline="0" dirty="0" smtClean="0">
                <a:solidFill>
                  <a:schemeClr val="tx1"/>
                </a:solidFill>
                <a:effectLst/>
                <a:latin typeface="+mn-lt"/>
                <a:ea typeface="+mn-ea"/>
                <a:cs typeface="+mn-cs"/>
              </a:rPr>
              <a:t> WiFi compatible devices that brings the power of the internet to products that you already know</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a:t>
            </a:r>
            <a:r>
              <a:rPr lang="en-US" sz="1200" kern="1200" baseline="0" dirty="0" smtClean="0">
                <a:solidFill>
                  <a:schemeClr val="tx1"/>
                </a:solidFill>
                <a:effectLst/>
                <a:latin typeface="+mn-lt"/>
                <a:ea typeface="+mn-ea"/>
                <a:cs typeface="+mn-cs"/>
              </a:rPr>
              <a:t> conjunction with the Rain Bird app, the LNK WiFi module provides true on-demand access through a simple, intuitive user interface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That means it’s easy</a:t>
            </a:r>
            <a:r>
              <a:rPr lang="en-US" sz="1200" kern="1200" baseline="0" dirty="0" smtClean="0">
                <a:solidFill>
                  <a:schemeClr val="tx1"/>
                </a:solidFill>
                <a:effectLst/>
                <a:latin typeface="+mn-lt"/>
                <a:ea typeface="+mn-ea"/>
                <a:cs typeface="+mn-cs"/>
              </a:rPr>
              <a:t> for you, the distributor to sell.. And easy for </a:t>
            </a:r>
            <a:r>
              <a:rPr lang="en-US" sz="1200" kern="1200" dirty="0" smtClean="0">
                <a:solidFill>
                  <a:schemeClr val="tx1"/>
                </a:solidFill>
                <a:effectLst/>
                <a:latin typeface="+mn-lt"/>
                <a:ea typeface="+mn-ea"/>
                <a:cs typeface="+mn-cs"/>
              </a:rPr>
              <a:t>contractors and end-users</a:t>
            </a:r>
            <a:r>
              <a:rPr lang="en-US" sz="1200" kern="1200" baseline="0" dirty="0" smtClean="0">
                <a:solidFill>
                  <a:schemeClr val="tx1"/>
                </a:solidFill>
                <a:effectLst/>
                <a:latin typeface="+mn-lt"/>
                <a:ea typeface="+mn-ea"/>
                <a:cs typeface="+mn-cs"/>
              </a:rPr>
              <a:t> alike</a:t>
            </a:r>
            <a:r>
              <a:rPr lang="en-US" sz="1200" kern="1200" dirty="0" smtClean="0">
                <a:solidFill>
                  <a:schemeClr val="tx1"/>
                </a:solidFill>
                <a:effectLst/>
                <a:latin typeface="+mn-lt"/>
                <a:ea typeface="+mn-ea"/>
                <a:cs typeface="+mn-cs"/>
              </a:rPr>
              <a:t> to use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LNK WiFi</a:t>
            </a:r>
            <a:r>
              <a:rPr lang="en-US" sz="1200" kern="1200" baseline="0" dirty="0" smtClean="0">
                <a:solidFill>
                  <a:schemeClr val="tx1"/>
                </a:solidFill>
                <a:effectLst/>
                <a:latin typeface="+mn-lt"/>
                <a:ea typeface="+mn-ea"/>
                <a:cs typeface="+mn-cs"/>
              </a:rPr>
              <a:t> Module has some exciting </a:t>
            </a:r>
            <a:r>
              <a:rPr lang="en-US" sz="1200" kern="1200" dirty="0" smtClean="0">
                <a:solidFill>
                  <a:schemeClr val="tx1"/>
                </a:solidFill>
                <a:effectLst/>
                <a:latin typeface="+mn-lt"/>
                <a:ea typeface="+mn-ea"/>
                <a:cs typeface="+mn-cs"/>
              </a:rPr>
              <a:t>optional smart features as well:</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Intelligent weather adjustment is one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You can stay in touch with optional push notifications</a:t>
            </a:r>
            <a:r>
              <a:rPr lang="en-US" sz="1200" kern="1200" baseline="0" dirty="0" smtClean="0">
                <a:solidFill>
                  <a:schemeClr val="tx1"/>
                </a:solidFill>
                <a:effectLst/>
                <a:latin typeface="+mn-lt"/>
                <a:ea typeface="+mn-ea"/>
                <a:cs typeface="+mn-cs"/>
              </a:rPr>
              <a:t> alerting you to, for example, </a:t>
            </a:r>
            <a:r>
              <a:rPr lang="en-US" sz="1200" kern="1200" dirty="0" smtClean="0">
                <a:solidFill>
                  <a:schemeClr val="tx1"/>
                </a:solidFill>
                <a:effectLst/>
                <a:latin typeface="+mn-lt"/>
                <a:ea typeface="+mn-ea"/>
                <a:cs typeface="+mn-cs"/>
              </a:rPr>
              <a:t>shorted solenoids or system access by unauthorized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Lastly</a:t>
            </a:r>
            <a:r>
              <a:rPr lang="en-US" sz="1200" kern="1200" baseline="0" dirty="0" smtClean="0">
                <a:solidFill>
                  <a:schemeClr val="tx1"/>
                </a:solidFill>
                <a:effectLst/>
                <a:latin typeface="+mn-lt"/>
                <a:ea typeface="+mn-ea"/>
                <a:cs typeface="+mn-cs"/>
              </a:rPr>
              <a:t> the Rain Bird app and LNK WiFi module allows you the management of </a:t>
            </a:r>
            <a:r>
              <a:rPr lang="en-US" sz="1200" kern="1200" dirty="0" smtClean="0">
                <a:solidFill>
                  <a:schemeClr val="tx1"/>
                </a:solidFill>
                <a:effectLst/>
                <a:latin typeface="+mn-lt"/>
                <a:ea typeface="+mn-ea"/>
                <a:cs typeface="+mn-cs"/>
              </a:rPr>
              <a:t>controllers individually</a:t>
            </a:r>
            <a:r>
              <a:rPr lang="en-US" sz="1200" kern="1200" baseline="0" dirty="0" smtClean="0">
                <a:solidFill>
                  <a:schemeClr val="tx1"/>
                </a:solidFill>
                <a:effectLst/>
                <a:latin typeface="+mn-lt"/>
                <a:ea typeface="+mn-ea"/>
                <a:cs typeface="+mn-cs"/>
              </a:rPr>
              <a:t> or controllers </a:t>
            </a:r>
            <a:r>
              <a:rPr lang="en-US" sz="1200" kern="1200" dirty="0" smtClean="0">
                <a:solidFill>
                  <a:schemeClr val="tx1"/>
                </a:solidFill>
                <a:effectLst/>
                <a:latin typeface="+mn-lt"/>
                <a:ea typeface="+mn-ea"/>
                <a:cs typeface="+mn-cs"/>
              </a:rPr>
              <a:t>can be</a:t>
            </a:r>
            <a:r>
              <a:rPr lang="en-US" sz="1200" kern="1200" baseline="0" dirty="0" smtClean="0">
                <a:solidFill>
                  <a:schemeClr val="tx1"/>
                </a:solidFill>
                <a:effectLst/>
                <a:latin typeface="+mn-lt"/>
                <a:ea typeface="+mn-ea"/>
                <a:cs typeface="+mn-cs"/>
              </a:rPr>
              <a:t> put into customizable groups.  For example a group could be defined by zip code or area code.  The possibilities are endless and give the ability for a contractor, in this example, </a:t>
            </a:r>
            <a:r>
              <a:rPr lang="en-US" sz="1200" kern="1200" dirty="0" smtClean="0">
                <a:solidFill>
                  <a:schemeClr val="tx1"/>
                </a:solidFill>
                <a:effectLst/>
                <a:latin typeface="+mn-lt"/>
                <a:ea typeface="+mn-ea"/>
                <a:cs typeface="+mn-cs"/>
              </a:rPr>
              <a:t>to better manage their</a:t>
            </a:r>
            <a:r>
              <a:rPr lang="en-US" sz="1200" kern="1200" baseline="0" dirty="0" smtClean="0">
                <a:solidFill>
                  <a:schemeClr val="tx1"/>
                </a:solidFill>
                <a:effectLst/>
                <a:latin typeface="+mn-lt"/>
                <a:ea typeface="+mn-ea"/>
                <a:cs typeface="+mn-cs"/>
              </a:rPr>
              <a:t> customers</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490DC20-8A41-4E83-98FD-0270812B254C}" type="slidenum">
              <a:rPr lang="en-US" smtClean="0"/>
              <a:pPr/>
              <a:t>11</a:t>
            </a:fld>
            <a:endParaRPr lang="en-US" dirty="0"/>
          </a:p>
        </p:txBody>
      </p:sp>
    </p:spTree>
    <p:extLst>
      <p:ext uri="{BB962C8B-B14F-4D97-AF65-F5344CB8AC3E}">
        <p14:creationId xmlns:p14="http://schemas.microsoft.com/office/powerpoint/2010/main" val="3628402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hop into a discussion of 3 key benefits.  </a:t>
            </a:r>
          </a:p>
          <a:p>
            <a:r>
              <a:rPr lang="en-US" sz="1200" kern="1200" dirty="0" smtClean="0">
                <a:solidFill>
                  <a:schemeClr val="tx1"/>
                </a:solidFill>
                <a:effectLst/>
                <a:latin typeface="+mn-lt"/>
                <a:ea typeface="+mn-ea"/>
                <a:cs typeface="+mn-cs"/>
              </a:rPr>
              <a:t>Let’s begin with Key Benefit</a:t>
            </a:r>
            <a:r>
              <a:rPr lang="en-US" sz="1200" kern="1200" baseline="0" dirty="0" smtClean="0">
                <a:solidFill>
                  <a:schemeClr val="tx1"/>
                </a:solidFill>
                <a:effectLst/>
                <a:latin typeface="+mn-lt"/>
                <a:ea typeface="+mn-ea"/>
                <a:cs typeface="+mn-cs"/>
              </a:rPr>
              <a:t> number 1 – The LNK WiFi Module is a </a:t>
            </a:r>
            <a:r>
              <a:rPr lang="en-US" sz="1200" kern="1200" dirty="0" smtClean="0">
                <a:solidFill>
                  <a:schemeClr val="tx1"/>
                </a:solidFill>
                <a:effectLst/>
                <a:latin typeface="+mn-lt"/>
                <a:ea typeface="+mn-ea"/>
                <a:cs typeface="+mn-cs"/>
              </a:rPr>
              <a:t>Plug and play upgrade</a:t>
            </a:r>
          </a:p>
          <a:p>
            <a:r>
              <a:rPr lang="en-US" sz="1200" kern="1200" dirty="0" smtClean="0">
                <a:solidFill>
                  <a:schemeClr val="tx1"/>
                </a:solidFill>
                <a:effectLst/>
                <a:latin typeface="+mn-lt"/>
                <a:ea typeface="+mn-ea"/>
                <a:cs typeface="+mn-cs"/>
              </a:rPr>
              <a:t>As</a:t>
            </a:r>
            <a:r>
              <a:rPr lang="en-US" sz="1200" kern="1200" baseline="0" dirty="0" smtClean="0">
                <a:solidFill>
                  <a:schemeClr val="tx1"/>
                </a:solidFill>
                <a:effectLst/>
                <a:latin typeface="+mn-lt"/>
                <a:ea typeface="+mn-ea"/>
                <a:cs typeface="+mn-cs"/>
              </a:rPr>
              <a:t> I mentioned previously the LNK WiFi module brings all the benefits of today’s technology to products that everyone is familiar with</a:t>
            </a:r>
          </a:p>
          <a:p>
            <a:r>
              <a:rPr lang="en-US" sz="1200" kern="1200" baseline="0" dirty="0" smtClean="0">
                <a:solidFill>
                  <a:schemeClr val="tx1"/>
                </a:solidFill>
                <a:effectLst/>
                <a:latin typeface="+mn-lt"/>
                <a:ea typeface="+mn-ea"/>
                <a:cs typeface="+mn-cs"/>
              </a:rPr>
              <a:t>Today the LNK WiFi module is compatible with the new ESP-TM2 Controller and the new LNK Ready ESP-Me &amp; ESP – </a:t>
            </a:r>
            <a:r>
              <a:rPr lang="en-US" sz="1200" kern="1200" baseline="0" dirty="0" err="1" smtClean="0">
                <a:solidFill>
                  <a:schemeClr val="tx1"/>
                </a:solidFill>
                <a:effectLst/>
                <a:latin typeface="+mn-lt"/>
                <a:ea typeface="+mn-ea"/>
                <a:cs typeface="+mn-cs"/>
              </a:rPr>
              <a:t>RZXe</a:t>
            </a:r>
            <a:r>
              <a:rPr lang="en-US" sz="1200" kern="1200" baseline="0" dirty="0" smtClean="0">
                <a:solidFill>
                  <a:schemeClr val="tx1"/>
                </a:solidFill>
                <a:effectLst/>
                <a:latin typeface="+mn-lt"/>
                <a:ea typeface="+mn-ea"/>
                <a:cs typeface="+mn-cs"/>
              </a:rPr>
              <a:t> Controllers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That also means</a:t>
            </a:r>
            <a:r>
              <a:rPr lang="en-US" sz="1200" kern="1200" baseline="0" dirty="0" smtClean="0">
                <a:solidFill>
                  <a:schemeClr val="tx1"/>
                </a:solidFill>
                <a:effectLst/>
                <a:latin typeface="+mn-lt"/>
                <a:ea typeface="+mn-ea"/>
                <a:cs typeface="+mn-cs"/>
              </a:rPr>
              <a:t> that the</a:t>
            </a:r>
            <a:r>
              <a:rPr lang="en-US" sz="1200" kern="1200" dirty="0" smtClean="0">
                <a:solidFill>
                  <a:schemeClr val="tx1"/>
                </a:solidFill>
                <a:effectLst/>
                <a:latin typeface="+mn-lt"/>
                <a:ea typeface="+mn-ea"/>
                <a:cs typeface="+mn-cs"/>
              </a:rPr>
              <a:t> Current ESP-Me,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ESP-SMTe and the ESP-RZX, will not support the LNK WiFi module.</a:t>
            </a:r>
          </a:p>
          <a:p>
            <a:r>
              <a:rPr lang="en-US" sz="1200" kern="1200" dirty="0" smtClean="0">
                <a:solidFill>
                  <a:schemeClr val="tx1"/>
                </a:solidFill>
                <a:effectLst/>
                <a:latin typeface="+mn-lt"/>
                <a:ea typeface="+mn-ea"/>
                <a:cs typeface="+mn-cs"/>
              </a:rPr>
              <a:t>If you plug a WiFi into an existing controller it will tell you in the mobile app that you need to upgrade the controller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Finally I would like to point out that while you can purchase the New LNK Ready ESP-Me</a:t>
            </a:r>
            <a:r>
              <a:rPr lang="en-US" sz="1200" kern="1200" baseline="0" dirty="0" smtClean="0">
                <a:solidFill>
                  <a:schemeClr val="tx1"/>
                </a:solidFill>
                <a:effectLst/>
                <a:latin typeface="+mn-lt"/>
                <a:ea typeface="+mn-ea"/>
                <a:cs typeface="+mn-cs"/>
              </a:rPr>
              <a:t> today, you will also soon be able to upgrade existing ESP-Me’s with the ESP-Me LNK Ready front panel upgrade.</a:t>
            </a:r>
          </a:p>
          <a:p>
            <a:endParaRPr lang="en-US" dirty="0"/>
          </a:p>
        </p:txBody>
      </p:sp>
      <p:sp>
        <p:nvSpPr>
          <p:cNvPr id="4" name="Slide Number Placeholder 3"/>
          <p:cNvSpPr>
            <a:spLocks noGrp="1"/>
          </p:cNvSpPr>
          <p:nvPr>
            <p:ph type="sldNum" sz="quarter" idx="10"/>
          </p:nvPr>
        </p:nvSpPr>
        <p:spPr/>
        <p:txBody>
          <a:bodyPr/>
          <a:lstStyle/>
          <a:p>
            <a:fld id="{E490DC20-8A41-4E83-98FD-0270812B254C}" type="slidenum">
              <a:rPr lang="en-US" smtClean="0"/>
              <a:pPr/>
              <a:t>12</a:t>
            </a:fld>
            <a:endParaRPr lang="en-US" dirty="0"/>
          </a:p>
        </p:txBody>
      </p:sp>
    </p:spTree>
    <p:extLst>
      <p:ext uri="{BB962C8B-B14F-4D97-AF65-F5344CB8AC3E}">
        <p14:creationId xmlns:p14="http://schemas.microsoft.com/office/powerpoint/2010/main" val="2607768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let’s talk about</a:t>
            </a:r>
            <a:r>
              <a:rPr lang="en-US" sz="1200" kern="1200" baseline="0" dirty="0" smtClean="0">
                <a:solidFill>
                  <a:schemeClr val="tx1"/>
                </a:solidFill>
                <a:effectLst/>
                <a:latin typeface="+mn-lt"/>
                <a:ea typeface="+mn-ea"/>
                <a:cs typeface="+mn-cs"/>
              </a:rPr>
              <a:t> the second key benefit.</a:t>
            </a:r>
          </a:p>
          <a:p>
            <a:r>
              <a:rPr lang="en-US" sz="1200" kern="1200" dirty="0" smtClean="0">
                <a:solidFill>
                  <a:schemeClr val="tx1"/>
                </a:solidFill>
                <a:effectLst/>
                <a:latin typeface="+mn-lt"/>
                <a:ea typeface="+mn-ea"/>
                <a:cs typeface="+mn-cs"/>
              </a:rPr>
              <a:t>The second key benefit is simple access from anywhere in the world</a:t>
            </a:r>
          </a:p>
          <a:p>
            <a:r>
              <a:rPr lang="en-US" sz="1200" kern="1200" dirty="0" smtClean="0">
                <a:solidFill>
                  <a:schemeClr val="tx1"/>
                </a:solidFill>
                <a:effectLst/>
                <a:latin typeface="+mn-lt"/>
                <a:ea typeface="+mn-ea"/>
                <a:cs typeface="+mn-cs"/>
              </a:rPr>
              <a:t>This is all about the Rain Bird mobile</a:t>
            </a:r>
            <a:r>
              <a:rPr lang="en-US" sz="1200" kern="1200" baseline="0" dirty="0" smtClean="0">
                <a:solidFill>
                  <a:schemeClr val="tx1"/>
                </a:solidFill>
                <a:effectLst/>
                <a:latin typeface="+mn-lt"/>
                <a:ea typeface="+mn-ea"/>
                <a:cs typeface="+mn-cs"/>
              </a:rPr>
              <a:t> App - </a:t>
            </a:r>
            <a:r>
              <a:rPr lang="en-US" sz="1200" kern="1200" dirty="0" smtClean="0">
                <a:solidFill>
                  <a:schemeClr val="tx1"/>
                </a:solidFill>
                <a:effectLst/>
                <a:latin typeface="+mn-lt"/>
                <a:ea typeface="+mn-ea"/>
                <a:cs typeface="+mn-cs"/>
              </a:rPr>
              <a:t>The mobile app is available today in the Apple App Store and the Google Play store.  Simply search for Rain Bird</a:t>
            </a:r>
          </a:p>
          <a:p>
            <a:r>
              <a:rPr lang="en-US" sz="1200" kern="1200" dirty="0" smtClean="0">
                <a:solidFill>
                  <a:schemeClr val="tx1"/>
                </a:solidFill>
                <a:effectLst/>
                <a:latin typeface="+mn-lt"/>
                <a:ea typeface="+mn-ea"/>
                <a:cs typeface="+mn-cs"/>
              </a:rPr>
              <a:t>A watch out for those of you using an iPad– there is a toggle at top of the screen that says iPad only – change that to iPhone only to make</a:t>
            </a:r>
            <a:r>
              <a:rPr lang="en-US" sz="1200" kern="1200" baseline="0" dirty="0" smtClean="0">
                <a:solidFill>
                  <a:schemeClr val="tx1"/>
                </a:solidFill>
                <a:effectLst/>
                <a:latin typeface="+mn-lt"/>
                <a:ea typeface="+mn-ea"/>
                <a:cs typeface="+mn-cs"/>
              </a:rPr>
              <a:t> it visible – it will work on both iPad and iPhone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This Rain Bird app is </a:t>
            </a:r>
            <a:r>
              <a:rPr lang="en-US" sz="1200" kern="1200" baseline="0" dirty="0" err="1" smtClean="0">
                <a:solidFill>
                  <a:schemeClr val="tx1"/>
                </a:solidFill>
                <a:effectLst/>
                <a:latin typeface="+mn-lt"/>
                <a:ea typeface="+mn-ea"/>
                <a:cs typeface="+mn-cs"/>
              </a:rPr>
              <a:t>is</a:t>
            </a:r>
            <a:r>
              <a:rPr lang="en-US" sz="1200" kern="1200" baseline="0" dirty="0" smtClean="0">
                <a:solidFill>
                  <a:schemeClr val="tx1"/>
                </a:solidFill>
                <a:effectLst/>
                <a:latin typeface="+mn-lt"/>
                <a:ea typeface="+mn-ea"/>
                <a:cs typeface="+mn-cs"/>
              </a:rPr>
              <a:t> free and N</a:t>
            </a:r>
            <a:r>
              <a:rPr lang="en-US" sz="1200" kern="1200" dirty="0" smtClean="0">
                <a:solidFill>
                  <a:schemeClr val="tx1"/>
                </a:solidFill>
                <a:effectLst/>
                <a:latin typeface="+mn-lt"/>
                <a:ea typeface="+mn-ea"/>
                <a:cs typeface="+mn-cs"/>
              </a:rPr>
              <a:t>o accounts are required</a:t>
            </a:r>
          </a:p>
          <a:p>
            <a:r>
              <a:rPr lang="en-US" sz="1200" kern="1200" dirty="0" smtClean="0">
                <a:solidFill>
                  <a:schemeClr val="tx1"/>
                </a:solidFill>
                <a:effectLst/>
                <a:latin typeface="+mn-lt"/>
                <a:ea typeface="+mn-ea"/>
                <a:cs typeface="+mn-cs"/>
              </a:rPr>
              <a:t>No recurring fees for anyone – We know some competitors have a fee for a contractor to manage customers</a:t>
            </a:r>
          </a:p>
          <a:p>
            <a:r>
              <a:rPr lang="en-US" sz="1200" kern="1200" dirty="0" smtClean="0">
                <a:solidFill>
                  <a:schemeClr val="tx1"/>
                </a:solidFill>
                <a:effectLst/>
                <a:latin typeface="+mn-lt"/>
                <a:ea typeface="+mn-ea"/>
                <a:cs typeface="+mn-cs"/>
              </a:rPr>
              <a:t>In addition No personal info is sent to rain bird – Again,</a:t>
            </a:r>
            <a:r>
              <a:rPr lang="en-US" sz="1200" kern="1200" baseline="0" dirty="0" smtClean="0">
                <a:solidFill>
                  <a:schemeClr val="tx1"/>
                </a:solidFill>
                <a:effectLst/>
                <a:latin typeface="+mn-lt"/>
                <a:ea typeface="+mn-ea"/>
                <a:cs typeface="+mn-cs"/>
              </a:rPr>
              <a:t> we know some </a:t>
            </a:r>
            <a:r>
              <a:rPr lang="en-US" sz="1200" kern="1200" dirty="0" smtClean="0">
                <a:solidFill>
                  <a:schemeClr val="tx1"/>
                </a:solidFill>
                <a:effectLst/>
                <a:latin typeface="+mn-lt"/>
                <a:ea typeface="+mn-ea"/>
                <a:cs typeface="+mn-cs"/>
              </a:rPr>
              <a:t>competitors require this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Another important point is that the</a:t>
            </a:r>
            <a:r>
              <a:rPr lang="en-US" sz="1200" kern="1200" baseline="0" dirty="0" smtClean="0">
                <a:solidFill>
                  <a:schemeClr val="tx1"/>
                </a:solidFill>
                <a:effectLst/>
                <a:latin typeface="+mn-lt"/>
                <a:ea typeface="+mn-ea"/>
                <a:cs typeface="+mn-cs"/>
              </a:rPr>
              <a:t> Rain Bird app is a</a:t>
            </a:r>
            <a:r>
              <a:rPr lang="en-US" sz="1200" kern="1200" dirty="0" smtClean="0">
                <a:solidFill>
                  <a:schemeClr val="tx1"/>
                </a:solidFill>
                <a:effectLst/>
                <a:latin typeface="+mn-lt"/>
                <a:ea typeface="+mn-ea"/>
                <a:cs typeface="+mn-cs"/>
              </a:rPr>
              <a:t> true mobile interface for smart devices - it was designed for a phone or tablet vs. our competitor that designed for pc then migrated – sometimes it makes for a clunky interface – ours is intuitive and a true mobile interface design</a:t>
            </a:r>
            <a:endParaRPr lang="en-US" dirty="0"/>
          </a:p>
        </p:txBody>
      </p:sp>
      <p:sp>
        <p:nvSpPr>
          <p:cNvPr id="4" name="Slide Number Placeholder 3"/>
          <p:cNvSpPr>
            <a:spLocks noGrp="1"/>
          </p:cNvSpPr>
          <p:nvPr>
            <p:ph type="sldNum" sz="quarter" idx="10"/>
          </p:nvPr>
        </p:nvSpPr>
        <p:spPr/>
        <p:txBody>
          <a:bodyPr/>
          <a:lstStyle/>
          <a:p>
            <a:fld id="{E490DC20-8A41-4E83-98FD-0270812B254C}" type="slidenum">
              <a:rPr lang="en-US" smtClean="0"/>
              <a:pPr/>
              <a:t>13</a:t>
            </a:fld>
            <a:endParaRPr lang="en-US" dirty="0"/>
          </a:p>
        </p:txBody>
      </p:sp>
    </p:spTree>
    <p:extLst>
      <p:ext uri="{BB962C8B-B14F-4D97-AF65-F5344CB8AC3E}">
        <p14:creationId xmlns:p14="http://schemas.microsoft.com/office/powerpoint/2010/main" val="421041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third key benefit is all about water savings features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Daily seasonal adjustments are available and are based on real and historical weather data.</a:t>
            </a:r>
          </a:p>
          <a:p>
            <a:r>
              <a:rPr lang="en-US" sz="1200" kern="1200" dirty="0" smtClean="0">
                <a:solidFill>
                  <a:schemeClr val="tx1"/>
                </a:solidFill>
                <a:effectLst/>
                <a:latin typeface="+mn-lt"/>
                <a:ea typeface="+mn-ea"/>
                <a:cs typeface="+mn-cs"/>
              </a:rPr>
              <a:t>just put in zip code and it will make adjustments</a:t>
            </a:r>
          </a:p>
          <a:p>
            <a:r>
              <a:rPr lang="en-US" sz="1200" kern="1200" dirty="0" smtClean="0">
                <a:solidFill>
                  <a:schemeClr val="tx1"/>
                </a:solidFill>
                <a:effectLst/>
                <a:latin typeface="+mn-lt"/>
                <a:ea typeface="+mn-ea"/>
                <a:cs typeface="+mn-cs"/>
              </a:rPr>
              <a:t>You do need a WiFi</a:t>
            </a:r>
            <a:r>
              <a:rPr lang="en-US" sz="1200" kern="1200" baseline="0" dirty="0" smtClean="0">
                <a:solidFill>
                  <a:schemeClr val="tx1"/>
                </a:solidFill>
                <a:effectLst/>
                <a:latin typeface="+mn-lt"/>
                <a:ea typeface="+mn-ea"/>
                <a:cs typeface="+mn-cs"/>
              </a:rPr>
              <a:t> connection and it is optional but should you choose to take advantage of it you can realize significant savings.</a:t>
            </a:r>
          </a:p>
          <a:p>
            <a:r>
              <a:rPr lang="en-US" sz="1200" kern="1200" dirty="0" smtClean="0">
                <a:solidFill>
                  <a:schemeClr val="tx1"/>
                </a:solidFill>
                <a:effectLst/>
                <a:latin typeface="+mn-lt"/>
                <a:ea typeface="+mn-ea"/>
                <a:cs typeface="+mn-cs"/>
              </a:rPr>
              <a:t>Please note if when</a:t>
            </a:r>
            <a:r>
              <a:rPr lang="en-US" sz="1200" kern="1200" baseline="0" dirty="0" smtClean="0">
                <a:solidFill>
                  <a:schemeClr val="tx1"/>
                </a:solidFill>
                <a:effectLst/>
                <a:latin typeface="+mn-lt"/>
                <a:ea typeface="+mn-ea"/>
                <a:cs typeface="+mn-cs"/>
              </a:rPr>
              <a:t> you first </a:t>
            </a:r>
            <a:r>
              <a:rPr lang="en-US" sz="1200" kern="1200" dirty="0" smtClean="0">
                <a:solidFill>
                  <a:schemeClr val="tx1"/>
                </a:solidFill>
                <a:effectLst/>
                <a:latin typeface="+mn-lt"/>
                <a:ea typeface="+mn-ea"/>
                <a:cs typeface="+mn-cs"/>
              </a:rPr>
              <a:t>register it will take 24 to 48 hrs. to pull that data and update your controller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WaterSense certifications, at the time of this training, are in process</a:t>
            </a:r>
          </a:p>
          <a:p>
            <a:r>
              <a:rPr lang="en-US" sz="1200" kern="1200" dirty="0" smtClean="0">
                <a:solidFill>
                  <a:schemeClr val="tx1"/>
                </a:solidFill>
                <a:effectLst/>
                <a:latin typeface="+mn-lt"/>
                <a:ea typeface="+mn-ea"/>
                <a:cs typeface="+mn-cs"/>
              </a:rPr>
              <a:t>Water Savings do </a:t>
            </a:r>
            <a:r>
              <a:rPr lang="en-US" sz="1200" kern="1200" baseline="0" dirty="0" smtClean="0">
                <a:solidFill>
                  <a:schemeClr val="tx1"/>
                </a:solidFill>
                <a:effectLst/>
                <a:latin typeface="+mn-lt"/>
                <a:ea typeface="+mn-ea"/>
                <a:cs typeface="+mn-cs"/>
              </a:rPr>
              <a:t> require </a:t>
            </a:r>
            <a:r>
              <a:rPr lang="en-US" sz="1200" kern="1200" dirty="0" smtClean="0">
                <a:solidFill>
                  <a:schemeClr val="tx1"/>
                </a:solidFill>
                <a:effectLst/>
                <a:latin typeface="+mn-lt"/>
                <a:ea typeface="+mn-ea"/>
                <a:cs typeface="+mn-cs"/>
              </a:rPr>
              <a:t>the LNK </a:t>
            </a:r>
            <a:r>
              <a:rPr lang="en-US" sz="1200" kern="1200" dirty="0" err="1" smtClean="0">
                <a:solidFill>
                  <a:schemeClr val="tx1"/>
                </a:solidFill>
                <a:effectLst/>
                <a:latin typeface="+mn-lt"/>
                <a:ea typeface="+mn-ea"/>
                <a:cs typeface="+mn-cs"/>
              </a:rPr>
              <a:t>Wifi</a:t>
            </a:r>
            <a:r>
              <a:rPr lang="en-US" sz="1200" kern="1200" dirty="0" smtClean="0">
                <a:solidFill>
                  <a:schemeClr val="tx1"/>
                </a:solidFill>
                <a:effectLst/>
                <a:latin typeface="+mn-lt"/>
                <a:ea typeface="+mn-ea"/>
                <a:cs typeface="+mn-cs"/>
              </a:rPr>
              <a:t> Module,</a:t>
            </a:r>
            <a:r>
              <a:rPr lang="en-US" sz="1200" kern="1200" baseline="0" dirty="0" smtClean="0">
                <a:solidFill>
                  <a:schemeClr val="tx1"/>
                </a:solidFill>
                <a:effectLst/>
                <a:latin typeface="+mn-lt"/>
                <a:ea typeface="+mn-ea"/>
                <a:cs typeface="+mn-cs"/>
              </a:rPr>
              <a:t> the appropriate controller and the appropriate Rain Sensor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would like to point out that when you set up schedules - Set them for worst case scenario…set them for hottest driest time of year</a:t>
            </a:r>
          </a:p>
          <a:p>
            <a:r>
              <a:rPr lang="en-US" sz="1200" kern="1200" dirty="0" smtClean="0">
                <a:solidFill>
                  <a:schemeClr val="tx1"/>
                </a:solidFill>
                <a:effectLst/>
                <a:latin typeface="+mn-lt"/>
                <a:ea typeface="+mn-ea"/>
                <a:cs typeface="+mn-cs"/>
              </a:rPr>
              <a:t>The Seasonal Adjustment will take</a:t>
            </a:r>
            <a:r>
              <a:rPr lang="en-US" sz="1200" kern="1200" baseline="0" dirty="0" smtClean="0">
                <a:solidFill>
                  <a:schemeClr val="tx1"/>
                </a:solidFill>
                <a:effectLst/>
                <a:latin typeface="+mn-lt"/>
                <a:ea typeface="+mn-ea"/>
                <a:cs typeface="+mn-cs"/>
              </a:rPr>
              <a:t> it from there</a:t>
            </a:r>
          </a:p>
          <a:p>
            <a:endParaRPr lang="en-US" dirty="0"/>
          </a:p>
        </p:txBody>
      </p:sp>
      <p:sp>
        <p:nvSpPr>
          <p:cNvPr id="4" name="Slide Number Placeholder 3"/>
          <p:cNvSpPr>
            <a:spLocks noGrp="1"/>
          </p:cNvSpPr>
          <p:nvPr>
            <p:ph type="sldNum" sz="quarter" idx="10"/>
          </p:nvPr>
        </p:nvSpPr>
        <p:spPr/>
        <p:txBody>
          <a:bodyPr/>
          <a:lstStyle/>
          <a:p>
            <a:fld id="{E490DC20-8A41-4E83-98FD-0270812B254C}" type="slidenum">
              <a:rPr lang="en-US" smtClean="0"/>
              <a:pPr/>
              <a:t>14</a:t>
            </a:fld>
            <a:endParaRPr lang="en-US" dirty="0"/>
          </a:p>
        </p:txBody>
      </p:sp>
    </p:spTree>
    <p:extLst>
      <p:ext uri="{BB962C8B-B14F-4D97-AF65-F5344CB8AC3E}">
        <p14:creationId xmlns:p14="http://schemas.microsoft.com/office/powerpoint/2010/main" val="4268266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now I want to cover 3 steps that illustrate how easy it is to get started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run through Getting</a:t>
            </a:r>
            <a:r>
              <a:rPr lang="en-US" sz="1200" kern="1200" baseline="0" dirty="0" smtClean="0">
                <a:solidFill>
                  <a:schemeClr val="tx1"/>
                </a:solidFill>
                <a:effectLst/>
                <a:latin typeface="+mn-lt"/>
                <a:ea typeface="+mn-ea"/>
                <a:cs typeface="+mn-cs"/>
              </a:rPr>
              <a:t> started Step 1.</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will need to plug in the LNK WiFi</a:t>
            </a:r>
            <a:r>
              <a:rPr lang="en-US" sz="1200" kern="1200" baseline="0" dirty="0" smtClean="0">
                <a:solidFill>
                  <a:schemeClr val="tx1"/>
                </a:solidFill>
                <a:effectLst/>
                <a:latin typeface="+mn-lt"/>
                <a:ea typeface="+mn-ea"/>
                <a:cs typeface="+mn-cs"/>
              </a:rPr>
              <a:t> module into the controllers 5-pin accessory port.</a:t>
            </a:r>
          </a:p>
          <a:p>
            <a:r>
              <a:rPr lang="en-US" sz="1200" kern="1200" dirty="0" smtClean="0">
                <a:solidFill>
                  <a:schemeClr val="tx1"/>
                </a:solidFill>
                <a:effectLst/>
                <a:latin typeface="+mn-lt"/>
                <a:ea typeface="+mn-ea"/>
                <a:cs typeface="+mn-cs"/>
              </a:rPr>
              <a:t>When you plug in your LNK WiFi module</a:t>
            </a:r>
            <a:r>
              <a:rPr lang="en-US" sz="1200" kern="1200" baseline="0" dirty="0" smtClean="0">
                <a:solidFill>
                  <a:schemeClr val="tx1"/>
                </a:solidFill>
                <a:effectLst/>
                <a:latin typeface="+mn-lt"/>
                <a:ea typeface="+mn-ea"/>
                <a:cs typeface="+mn-cs"/>
              </a:rPr>
              <a:t>, it will boot up and it will be</a:t>
            </a:r>
            <a:r>
              <a:rPr lang="en-US" sz="1200" kern="1200" dirty="0" smtClean="0">
                <a:solidFill>
                  <a:schemeClr val="tx1"/>
                </a:solidFill>
                <a:effectLst/>
                <a:latin typeface="+mn-lt"/>
                <a:ea typeface="+mn-ea"/>
                <a:cs typeface="+mn-cs"/>
              </a:rPr>
              <a:t> solid red to indicate that is </a:t>
            </a:r>
            <a:r>
              <a:rPr lang="en-US" sz="1200" kern="1200" dirty="0" err="1" smtClean="0">
                <a:solidFill>
                  <a:schemeClr val="tx1"/>
                </a:solidFill>
                <a:effectLst/>
                <a:latin typeface="+mn-lt"/>
                <a:ea typeface="+mn-ea"/>
                <a:cs typeface="+mn-cs"/>
              </a:rPr>
              <a:t>is</a:t>
            </a:r>
            <a:r>
              <a:rPr lang="en-US" sz="1200" kern="1200" dirty="0" smtClean="0">
                <a:solidFill>
                  <a:schemeClr val="tx1"/>
                </a:solidFill>
                <a:effectLst/>
                <a:latin typeface="+mn-lt"/>
                <a:ea typeface="+mn-ea"/>
                <a:cs typeface="+mn-cs"/>
              </a:rPr>
              <a:t> booting up.</a:t>
            </a:r>
          </a:p>
          <a:p>
            <a:r>
              <a:rPr lang="en-US" sz="1200" kern="1200" dirty="0" smtClean="0">
                <a:solidFill>
                  <a:schemeClr val="tx1"/>
                </a:solidFill>
                <a:effectLst/>
                <a:latin typeface="+mn-lt"/>
                <a:ea typeface="+mn-ea"/>
                <a:cs typeface="+mn-cs"/>
              </a:rPr>
              <a:t>When blinks 3 times green it’s authenticated…meaning it knows we’re authentic RB to authentic RB</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module will blink red green and off when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is broadcasting</a:t>
            </a:r>
          </a:p>
          <a:p>
            <a:r>
              <a:rPr lang="en-US" sz="1200" kern="1200" dirty="0" smtClean="0">
                <a:solidFill>
                  <a:schemeClr val="tx1"/>
                </a:solidFill>
                <a:effectLst/>
                <a:latin typeface="+mn-lt"/>
                <a:ea typeface="+mn-ea"/>
                <a:cs typeface="+mn-cs"/>
              </a:rPr>
              <a:t>The LNK</a:t>
            </a:r>
            <a:r>
              <a:rPr lang="en-US" sz="1200" kern="1200" baseline="0" dirty="0" smtClean="0">
                <a:solidFill>
                  <a:schemeClr val="tx1"/>
                </a:solidFill>
                <a:effectLst/>
                <a:latin typeface="+mn-lt"/>
                <a:ea typeface="+mn-ea"/>
                <a:cs typeface="+mn-cs"/>
              </a:rPr>
              <a:t> WiFi module is now broadcasting it’s unique Access Point in Hotspot mode. </a:t>
            </a:r>
          </a:p>
          <a:p>
            <a:r>
              <a:rPr lang="en-US" sz="1200" kern="1200" baseline="0" dirty="0" smtClean="0">
                <a:solidFill>
                  <a:schemeClr val="tx1"/>
                </a:solidFill>
                <a:effectLst/>
                <a:latin typeface="+mn-lt"/>
                <a:ea typeface="+mn-ea"/>
                <a:cs typeface="+mn-cs"/>
              </a:rPr>
              <a:t>You can now open your smart device and the LNK WiFi module will be visible in your WiFi connection menu</a:t>
            </a:r>
            <a:endParaRPr lang="en-US" dirty="0"/>
          </a:p>
        </p:txBody>
      </p:sp>
      <p:sp>
        <p:nvSpPr>
          <p:cNvPr id="4" name="Slide Number Placeholder 3"/>
          <p:cNvSpPr>
            <a:spLocks noGrp="1"/>
          </p:cNvSpPr>
          <p:nvPr>
            <p:ph type="sldNum" sz="quarter" idx="10"/>
          </p:nvPr>
        </p:nvSpPr>
        <p:spPr/>
        <p:txBody>
          <a:bodyPr/>
          <a:lstStyle/>
          <a:p>
            <a:fld id="{E490DC20-8A41-4E83-98FD-0270812B254C}" type="slidenum">
              <a:rPr lang="en-US" smtClean="0"/>
              <a:pPr/>
              <a:t>16</a:t>
            </a:fld>
            <a:endParaRPr lang="en-US" dirty="0"/>
          </a:p>
        </p:txBody>
      </p:sp>
    </p:spTree>
    <p:extLst>
      <p:ext uri="{BB962C8B-B14F-4D97-AF65-F5344CB8AC3E}">
        <p14:creationId xmlns:p14="http://schemas.microsoft.com/office/powerpoint/2010/main" val="3645598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let’s look at Getting Started Step 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First you want to ensure you have downloaded the Rain Bird Mobile</a:t>
            </a:r>
            <a:r>
              <a:rPr lang="en-US" sz="1200" kern="1200" baseline="0" dirty="0" smtClean="0">
                <a:solidFill>
                  <a:schemeClr val="tx1"/>
                </a:solidFill>
                <a:effectLst/>
                <a:latin typeface="+mn-lt"/>
                <a:ea typeface="+mn-ea"/>
                <a:cs typeface="+mn-cs"/>
              </a:rPr>
              <a:t> App before you connect to the LNK WiFi Module.  This is because during initial set-up when you connect to the LNK </a:t>
            </a:r>
            <a:r>
              <a:rPr lang="en-US" sz="1200" kern="1200" baseline="0" dirty="0" err="1" smtClean="0">
                <a:solidFill>
                  <a:schemeClr val="tx1"/>
                </a:solidFill>
                <a:effectLst/>
                <a:latin typeface="+mn-lt"/>
                <a:ea typeface="+mn-ea"/>
                <a:cs typeface="+mn-cs"/>
              </a:rPr>
              <a:t>WiFI</a:t>
            </a:r>
            <a:r>
              <a:rPr lang="en-US" sz="1200" kern="1200" baseline="0" dirty="0" smtClean="0">
                <a:solidFill>
                  <a:schemeClr val="tx1"/>
                </a:solidFill>
                <a:effectLst/>
                <a:latin typeface="+mn-lt"/>
                <a:ea typeface="+mn-ea"/>
                <a:cs typeface="+mn-cs"/>
              </a:rPr>
              <a:t> module you are connecting in HOT Spot Mode directly to the LNK </a:t>
            </a:r>
            <a:r>
              <a:rPr lang="en-US" sz="1200" kern="1200" baseline="0" dirty="0" err="1" smtClean="0">
                <a:solidFill>
                  <a:schemeClr val="tx1"/>
                </a:solidFill>
                <a:effectLst/>
                <a:latin typeface="+mn-lt"/>
                <a:ea typeface="+mn-ea"/>
                <a:cs typeface="+mn-cs"/>
              </a:rPr>
              <a:t>Wifi</a:t>
            </a:r>
            <a:r>
              <a:rPr lang="en-US" sz="1200" kern="1200" baseline="0" dirty="0" smtClean="0">
                <a:solidFill>
                  <a:schemeClr val="tx1"/>
                </a:solidFill>
                <a:effectLst/>
                <a:latin typeface="+mn-lt"/>
                <a:ea typeface="+mn-ea"/>
                <a:cs typeface="+mn-cs"/>
              </a:rPr>
              <a:t> Module and will no longer be connected to the internet.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begin o</a:t>
            </a:r>
            <a:r>
              <a:rPr lang="en-US" sz="1200" kern="1200" baseline="0" dirty="0" smtClean="0">
                <a:solidFill>
                  <a:schemeClr val="tx1"/>
                </a:solidFill>
                <a:effectLst/>
                <a:latin typeface="+mn-lt"/>
                <a:ea typeface="+mn-ea"/>
                <a:cs typeface="+mn-cs"/>
              </a:rPr>
              <a:t>pen up your </a:t>
            </a:r>
            <a:r>
              <a:rPr lang="en-US" sz="1200" kern="1200" dirty="0" smtClean="0">
                <a:solidFill>
                  <a:schemeClr val="tx1"/>
                </a:solidFill>
                <a:effectLst/>
                <a:latin typeface="+mn-lt"/>
                <a:ea typeface="+mn-ea"/>
                <a:cs typeface="+mn-cs"/>
              </a:rPr>
              <a:t>device and look</a:t>
            </a:r>
            <a:r>
              <a:rPr lang="en-US" sz="1200" kern="1200" baseline="0" dirty="0" smtClean="0">
                <a:solidFill>
                  <a:schemeClr val="tx1"/>
                </a:solidFill>
                <a:effectLst/>
                <a:latin typeface="+mn-lt"/>
                <a:ea typeface="+mn-ea"/>
                <a:cs typeface="+mn-cs"/>
              </a:rPr>
              <a:t> for wireless networks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Locate the </a:t>
            </a:r>
            <a:r>
              <a:rPr lang="en-US" sz="1200" kern="1200" baseline="0" dirty="0" err="1" smtClean="0">
                <a:solidFill>
                  <a:schemeClr val="tx1"/>
                </a:solidFill>
                <a:effectLst/>
                <a:latin typeface="+mn-lt"/>
                <a:ea typeface="+mn-ea"/>
                <a:cs typeface="+mn-cs"/>
              </a:rPr>
              <a:t>Rainbirdxxxx</a:t>
            </a:r>
            <a:r>
              <a:rPr lang="en-US" sz="1200" kern="1200" baseline="0" dirty="0" smtClean="0">
                <a:solidFill>
                  <a:schemeClr val="tx1"/>
                </a:solidFill>
                <a:effectLst/>
                <a:latin typeface="+mn-lt"/>
                <a:ea typeface="+mn-ea"/>
                <a:cs typeface="+mn-cs"/>
              </a:rPr>
              <a:t> network.  This is your LNK WiFi Module.  The XXXX corresponds to the last 4 digits of the LNK WiFi </a:t>
            </a:r>
            <a:r>
              <a:rPr lang="en-US" sz="1200" kern="1200" baseline="0" dirty="0" err="1" smtClean="0">
                <a:solidFill>
                  <a:schemeClr val="tx1"/>
                </a:solidFill>
                <a:effectLst/>
                <a:latin typeface="+mn-lt"/>
                <a:ea typeface="+mn-ea"/>
                <a:cs typeface="+mn-cs"/>
              </a:rPr>
              <a:t>modues</a:t>
            </a:r>
            <a:r>
              <a:rPr lang="en-US" sz="1200" kern="1200" baseline="0" dirty="0" smtClean="0">
                <a:solidFill>
                  <a:schemeClr val="tx1"/>
                </a:solidFill>
                <a:effectLst/>
                <a:latin typeface="+mn-lt"/>
                <a:ea typeface="+mn-ea"/>
                <a:cs typeface="+mn-cs"/>
              </a:rPr>
              <a:t> serial number.  The serial number is also the MAC address of the </a:t>
            </a:r>
            <a:r>
              <a:rPr lang="en-US" sz="1200" kern="1200" baseline="0" dirty="0" err="1" smtClean="0">
                <a:solidFill>
                  <a:schemeClr val="tx1"/>
                </a:solidFill>
                <a:effectLst/>
                <a:latin typeface="+mn-lt"/>
                <a:ea typeface="+mn-ea"/>
                <a:cs typeface="+mn-cs"/>
              </a:rPr>
              <a:t>LNk</a:t>
            </a:r>
            <a:r>
              <a:rPr lang="en-US" sz="1200" kern="1200" baseline="0" dirty="0" smtClean="0">
                <a:solidFill>
                  <a:schemeClr val="tx1"/>
                </a:solidFill>
                <a:effectLst/>
                <a:latin typeface="+mn-lt"/>
                <a:ea typeface="+mn-ea"/>
                <a:cs typeface="+mn-cs"/>
              </a:rPr>
              <a:t> WiFi Module.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Connect</a:t>
            </a:r>
            <a:r>
              <a:rPr lang="en-US" sz="1200" kern="1200" baseline="0" dirty="0" smtClean="0">
                <a:solidFill>
                  <a:schemeClr val="tx1"/>
                </a:solidFill>
                <a:effectLst/>
                <a:latin typeface="+mn-lt"/>
                <a:ea typeface="+mn-ea"/>
                <a:cs typeface="+mn-cs"/>
              </a:rPr>
              <a:t> to this network to complete setup.</a:t>
            </a:r>
          </a:p>
          <a:p>
            <a:r>
              <a:rPr lang="en-US" sz="1200" kern="1200" dirty="0" smtClean="0">
                <a:solidFill>
                  <a:schemeClr val="tx1"/>
                </a:solidFill>
                <a:effectLst/>
                <a:latin typeface="+mn-lt"/>
                <a:ea typeface="+mn-ea"/>
                <a:cs typeface="+mn-cs"/>
              </a:rPr>
              <a:t>Note that the initial connection</a:t>
            </a:r>
            <a:r>
              <a:rPr lang="en-US" sz="1200" kern="1200" baseline="0" dirty="0" smtClean="0">
                <a:solidFill>
                  <a:schemeClr val="tx1"/>
                </a:solidFill>
                <a:effectLst/>
                <a:latin typeface="+mn-lt"/>
                <a:ea typeface="+mn-ea"/>
                <a:cs typeface="+mn-cs"/>
              </a:rPr>
              <a:t> may </a:t>
            </a:r>
            <a:r>
              <a:rPr lang="en-US" sz="1200" kern="1200" dirty="0" smtClean="0">
                <a:solidFill>
                  <a:schemeClr val="tx1"/>
                </a:solidFill>
                <a:effectLst/>
                <a:latin typeface="+mn-lt"/>
                <a:ea typeface="+mn-ea"/>
                <a:cs typeface="+mn-cs"/>
              </a:rPr>
              <a:t>take 20-30 seconds to connect</a:t>
            </a:r>
            <a:endParaRPr lang="en-US" dirty="0"/>
          </a:p>
        </p:txBody>
      </p:sp>
      <p:sp>
        <p:nvSpPr>
          <p:cNvPr id="4" name="Slide Number Placeholder 3"/>
          <p:cNvSpPr>
            <a:spLocks noGrp="1"/>
          </p:cNvSpPr>
          <p:nvPr>
            <p:ph type="sldNum" sz="quarter" idx="10"/>
          </p:nvPr>
        </p:nvSpPr>
        <p:spPr/>
        <p:txBody>
          <a:bodyPr/>
          <a:lstStyle/>
          <a:p>
            <a:fld id="{E490DC20-8A41-4E83-98FD-0270812B254C}" type="slidenum">
              <a:rPr lang="en-US" smtClean="0"/>
              <a:pPr/>
              <a:t>17</a:t>
            </a:fld>
            <a:endParaRPr lang="en-US" dirty="0"/>
          </a:p>
        </p:txBody>
      </p:sp>
    </p:spTree>
    <p:extLst>
      <p:ext uri="{BB962C8B-B14F-4D97-AF65-F5344CB8AC3E}">
        <p14:creationId xmlns:p14="http://schemas.microsoft.com/office/powerpoint/2010/main" val="786630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Finally Step number 3</a:t>
            </a:r>
          </a:p>
          <a:p>
            <a:r>
              <a:rPr lang="en-US" sz="1200" kern="1200" dirty="0" smtClean="0">
                <a:solidFill>
                  <a:schemeClr val="tx1"/>
                </a:solidFill>
                <a:effectLst/>
                <a:latin typeface="+mn-lt"/>
                <a:ea typeface="+mn-ea"/>
                <a:cs typeface="+mn-cs"/>
              </a:rPr>
              <a:t>Open the Rain Bird Mobile</a:t>
            </a:r>
            <a:r>
              <a:rPr lang="en-US" sz="1200" kern="1200" baseline="0" dirty="0" smtClean="0">
                <a:solidFill>
                  <a:schemeClr val="tx1"/>
                </a:solidFill>
                <a:effectLst/>
                <a:latin typeface="+mn-lt"/>
                <a:ea typeface="+mn-ea"/>
                <a:cs typeface="+mn-cs"/>
              </a:rPr>
              <a:t> App and simply click add controller</a:t>
            </a:r>
          </a:p>
          <a:p>
            <a:r>
              <a:rPr lang="en-US" sz="1200" kern="1200" baseline="0" dirty="0" smtClean="0">
                <a:solidFill>
                  <a:schemeClr val="tx1"/>
                </a:solidFill>
                <a:effectLst/>
                <a:latin typeface="+mn-lt"/>
                <a:ea typeface="+mn-ea"/>
                <a:cs typeface="+mn-cs"/>
              </a:rPr>
              <a:t>You’ll be presented with the opportunity to personalize or name your controller for easy identification</a:t>
            </a:r>
          </a:p>
          <a:p>
            <a:r>
              <a:rPr lang="en-US" sz="1200" kern="1200" baseline="0" dirty="0" smtClean="0">
                <a:solidFill>
                  <a:schemeClr val="tx1"/>
                </a:solidFill>
                <a:effectLst/>
                <a:latin typeface="+mn-lt"/>
                <a:ea typeface="+mn-ea"/>
                <a:cs typeface="+mn-cs"/>
              </a:rPr>
              <a:t>You will also be presented with the opportunity to connect to the local WiFi router.  This can be completed later at any time should the LNK WiFi router not be available.</a:t>
            </a:r>
          </a:p>
          <a:p>
            <a:r>
              <a:rPr lang="en-US" sz="1200" kern="1200" dirty="0" smtClean="0">
                <a:solidFill>
                  <a:schemeClr val="tx1"/>
                </a:solidFill>
                <a:effectLst/>
                <a:latin typeface="+mn-lt"/>
                <a:ea typeface="+mn-ea"/>
                <a:cs typeface="+mn-cs"/>
              </a:rPr>
              <a:t>– connecting to the local </a:t>
            </a:r>
            <a:r>
              <a:rPr lang="en-US" sz="1200" kern="1200" dirty="0" err="1" smtClean="0">
                <a:solidFill>
                  <a:schemeClr val="tx1"/>
                </a:solidFill>
                <a:effectLst/>
                <a:latin typeface="+mn-lt"/>
                <a:ea typeface="+mn-ea"/>
                <a:cs typeface="+mn-cs"/>
              </a:rPr>
              <a:t>wifi</a:t>
            </a:r>
            <a:r>
              <a:rPr lang="en-US" sz="1200" kern="1200" dirty="0" smtClean="0">
                <a:solidFill>
                  <a:schemeClr val="tx1"/>
                </a:solidFill>
                <a:effectLst/>
                <a:latin typeface="+mn-lt"/>
                <a:ea typeface="+mn-ea"/>
                <a:cs typeface="+mn-cs"/>
              </a:rPr>
              <a:t> router is how you connect your WiFi module to the internet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It’s</a:t>
            </a:r>
            <a:r>
              <a:rPr lang="en-US" sz="1200" kern="1200" baseline="0" dirty="0" smtClean="0">
                <a:solidFill>
                  <a:schemeClr val="tx1"/>
                </a:solidFill>
                <a:effectLst/>
                <a:latin typeface="+mn-lt"/>
                <a:ea typeface="+mn-ea"/>
                <a:cs typeface="+mn-cs"/>
              </a:rPr>
              <a:t> important to explain that here are two modes of operation</a:t>
            </a:r>
          </a:p>
          <a:p>
            <a:r>
              <a:rPr lang="en-US" sz="1200" kern="1200" dirty="0" smtClean="0">
                <a:solidFill>
                  <a:schemeClr val="tx1"/>
                </a:solidFill>
                <a:effectLst/>
                <a:latin typeface="+mn-lt"/>
                <a:ea typeface="+mn-ea"/>
                <a:cs typeface="+mn-cs"/>
              </a:rPr>
              <a:t>Your</a:t>
            </a:r>
            <a:r>
              <a:rPr lang="en-US" sz="1200" kern="1200" baseline="0" dirty="0" smtClean="0">
                <a:solidFill>
                  <a:schemeClr val="tx1"/>
                </a:solidFill>
                <a:effectLst/>
                <a:latin typeface="+mn-lt"/>
                <a:ea typeface="+mn-ea"/>
                <a:cs typeface="+mn-cs"/>
              </a:rPr>
              <a:t> initial connection to the LNK is in </a:t>
            </a:r>
            <a:r>
              <a:rPr lang="en-US" sz="1200" kern="1200" dirty="0" smtClean="0">
                <a:solidFill>
                  <a:schemeClr val="tx1"/>
                </a:solidFill>
                <a:effectLst/>
                <a:latin typeface="+mn-lt"/>
                <a:ea typeface="+mn-ea"/>
                <a:cs typeface="+mn-cs"/>
              </a:rPr>
              <a:t>hot spot mode – it’s direct connecting to the product.</a:t>
            </a:r>
            <a:r>
              <a:rPr lang="en-US" sz="1200" kern="1200" baseline="0" dirty="0" smtClean="0">
                <a:solidFill>
                  <a:schemeClr val="tx1"/>
                </a:solidFill>
                <a:effectLst/>
                <a:latin typeface="+mn-lt"/>
                <a:ea typeface="+mn-ea"/>
                <a:cs typeface="+mn-cs"/>
              </a:rPr>
              <a:t>  It is a low cost residential remote mode. It is not blue tooth.</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second is the WiFi mode this is,</a:t>
            </a:r>
            <a:r>
              <a:rPr lang="en-US" sz="1200" kern="1200" baseline="0" dirty="0" smtClean="0">
                <a:solidFill>
                  <a:schemeClr val="tx1"/>
                </a:solidFill>
                <a:effectLst/>
                <a:latin typeface="+mn-lt"/>
                <a:ea typeface="+mn-ea"/>
                <a:cs typeface="+mn-cs"/>
              </a:rPr>
              <a:t> as I mentioned, connecting your device to the </a:t>
            </a:r>
            <a:r>
              <a:rPr lang="en-US" sz="1200" kern="1200" baseline="0" dirty="0" err="1" smtClean="0">
                <a:solidFill>
                  <a:schemeClr val="tx1"/>
                </a:solidFill>
                <a:effectLst/>
                <a:latin typeface="+mn-lt"/>
                <a:ea typeface="+mn-ea"/>
                <a:cs typeface="+mn-cs"/>
              </a:rPr>
              <a:t>internnet</a:t>
            </a:r>
            <a:r>
              <a:rPr lang="en-US" sz="1200" kern="1200" baseline="0" dirty="0" smtClean="0">
                <a:solidFill>
                  <a:schemeClr val="tx1"/>
                </a:solidFill>
                <a:effectLst/>
                <a:latin typeface="+mn-lt"/>
                <a:ea typeface="+mn-ea"/>
                <a:cs typeface="+mn-cs"/>
              </a:rPr>
              <a:t> and being able to truly manage your controller from anywhere.</a:t>
            </a:r>
            <a:endParaRPr lang="en-US" dirty="0"/>
          </a:p>
        </p:txBody>
      </p:sp>
      <p:sp>
        <p:nvSpPr>
          <p:cNvPr id="4" name="Slide Number Placeholder 3"/>
          <p:cNvSpPr>
            <a:spLocks noGrp="1"/>
          </p:cNvSpPr>
          <p:nvPr>
            <p:ph type="sldNum" sz="quarter" idx="10"/>
          </p:nvPr>
        </p:nvSpPr>
        <p:spPr/>
        <p:txBody>
          <a:bodyPr/>
          <a:lstStyle/>
          <a:p>
            <a:fld id="{E490DC20-8A41-4E83-98FD-0270812B254C}" type="slidenum">
              <a:rPr lang="en-US" smtClean="0"/>
              <a:pPr/>
              <a:t>18</a:t>
            </a:fld>
            <a:endParaRPr lang="en-US" dirty="0"/>
          </a:p>
        </p:txBody>
      </p:sp>
    </p:spTree>
    <p:extLst>
      <p:ext uri="{BB962C8B-B14F-4D97-AF65-F5344CB8AC3E}">
        <p14:creationId xmlns:p14="http://schemas.microsoft.com/office/powerpoint/2010/main" val="4152242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OWERPOINT-titl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
          <p:cNvSpPr>
            <a:spLocks noChangeShapeType="1"/>
          </p:cNvSpPr>
          <p:nvPr/>
        </p:nvSpPr>
        <p:spPr bwMode="auto">
          <a:xfrm>
            <a:off x="1638300" y="5257800"/>
            <a:ext cx="5867400" cy="0"/>
          </a:xfrm>
          <a:prstGeom prst="line">
            <a:avLst/>
          </a:prstGeom>
          <a:noFill/>
          <a:ln w="9525">
            <a:solidFill>
              <a:srgbClr val="00865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5" name="Rectangle 3"/>
          <p:cNvSpPr>
            <a:spLocks noGrp="1" noChangeArrowheads="1"/>
          </p:cNvSpPr>
          <p:nvPr>
            <p:ph type="ctrTitle"/>
          </p:nvPr>
        </p:nvSpPr>
        <p:spPr>
          <a:xfrm>
            <a:off x="685800" y="2743200"/>
            <a:ext cx="7772400" cy="1143000"/>
          </a:xfrm>
        </p:spPr>
        <p:txBody>
          <a:bodyPr/>
          <a:lstStyle>
            <a:lvl1pPr>
              <a:defRPr/>
            </a:lvl1pPr>
          </a:lstStyle>
          <a:p>
            <a:pPr lvl="0"/>
            <a:r>
              <a:rPr lang="en-US" noProof="0" smtClean="0"/>
              <a:t>Click to edit Master title style</a:t>
            </a:r>
          </a:p>
        </p:txBody>
      </p:sp>
      <p:sp>
        <p:nvSpPr>
          <p:cNvPr id="18436" name="Rectangle 4"/>
          <p:cNvSpPr>
            <a:spLocks noGrp="1" noChangeArrowheads="1"/>
          </p:cNvSpPr>
          <p:nvPr>
            <p:ph type="subTitle" idx="1"/>
          </p:nvPr>
        </p:nvSpPr>
        <p:spPr>
          <a:xfrm>
            <a:off x="1371600" y="4114800"/>
            <a:ext cx="6400800" cy="990600"/>
          </a:xfrm>
        </p:spPr>
        <p:txBody>
          <a:bodyPr anchor="ctr" anchorCtr="1"/>
          <a:lstStyle>
            <a:lvl1pPr marL="0" indent="0" algn="ctr">
              <a:buFont typeface="Wingdings" pitchFamily="2" charset="2"/>
              <a:buNone/>
              <a:defRPr b="0"/>
            </a:lvl1pPr>
          </a:lstStyle>
          <a:p>
            <a:pPr lvl="0"/>
            <a:r>
              <a:rPr lang="en-US" noProof="0" smtClean="0"/>
              <a:t>Click to edit Master subtitle style</a:t>
            </a:r>
          </a:p>
        </p:txBody>
      </p:sp>
    </p:spTree>
    <p:extLst>
      <p:ext uri="{BB962C8B-B14F-4D97-AF65-F5344CB8AC3E}">
        <p14:creationId xmlns:p14="http://schemas.microsoft.com/office/powerpoint/2010/main" val="2547920844"/>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0251828"/>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9581604"/>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2416654"/>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457200"/>
            <a:ext cx="8229600" cy="96043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386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386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6070727"/>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316115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45908625"/>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04337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750372"/>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99429130"/>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94339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88554764"/>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3524952"/>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OWERPOINT-interio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1588"/>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457200"/>
            <a:ext cx="82296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57200" y="16002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endParaRPr lang="en-US" altLang="en-US" smtClean="0"/>
          </a:p>
        </p:txBody>
      </p:sp>
    </p:spTree>
  </p:cSld>
  <p:clrMap bg1="lt1" tx1="dk1" bg2="lt2" tx2="dk2" accent1="accent1" accent2="accent2" accent3="accent3" accent4="accent4" accent5="accent5" accent6="accent6" hlink="hlink" folHlink="folHlink"/>
  <p:sldLayoutIdLst>
    <p:sldLayoutId id="2147483745"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transition>
    <p:wipe dir="r"/>
  </p:transition>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cs typeface="Arial" charset="0"/>
        </a:defRPr>
      </a:lvl2pPr>
      <a:lvl3pPr algn="ctr" rtl="0" eaLnBrk="0" fontAlgn="base" hangingPunct="0">
        <a:spcBef>
          <a:spcPct val="0"/>
        </a:spcBef>
        <a:spcAft>
          <a:spcPct val="0"/>
        </a:spcAft>
        <a:defRPr sz="3200" b="1">
          <a:solidFill>
            <a:schemeClr val="tx2"/>
          </a:solidFill>
          <a:latin typeface="Arial" charset="0"/>
          <a:cs typeface="Arial" charset="0"/>
        </a:defRPr>
      </a:lvl3pPr>
      <a:lvl4pPr algn="ctr" rtl="0" eaLnBrk="0" fontAlgn="base" hangingPunct="0">
        <a:spcBef>
          <a:spcPct val="0"/>
        </a:spcBef>
        <a:spcAft>
          <a:spcPct val="0"/>
        </a:spcAft>
        <a:defRPr sz="3200" b="1">
          <a:solidFill>
            <a:schemeClr val="tx2"/>
          </a:solidFill>
          <a:latin typeface="Arial" charset="0"/>
          <a:cs typeface="Arial" charset="0"/>
        </a:defRPr>
      </a:lvl4pPr>
      <a:lvl5pPr algn="ctr" rtl="0" eaLnBrk="0" fontAlgn="base" hangingPunct="0">
        <a:spcBef>
          <a:spcPct val="0"/>
        </a:spcBef>
        <a:spcAft>
          <a:spcPct val="0"/>
        </a:spcAft>
        <a:defRPr sz="3200" b="1">
          <a:solidFill>
            <a:schemeClr val="tx2"/>
          </a:solidFill>
          <a:latin typeface="Arial" charset="0"/>
          <a:cs typeface="Arial" charset="0"/>
        </a:defRPr>
      </a:lvl5pPr>
      <a:lvl6pPr marL="457200" algn="ctr" rtl="0" fontAlgn="base">
        <a:spcBef>
          <a:spcPct val="0"/>
        </a:spcBef>
        <a:spcAft>
          <a:spcPct val="0"/>
        </a:spcAft>
        <a:defRPr sz="3200" b="1">
          <a:solidFill>
            <a:schemeClr val="tx2"/>
          </a:solidFill>
          <a:latin typeface="Arial" charset="0"/>
          <a:cs typeface="Arial" charset="0"/>
        </a:defRPr>
      </a:lvl6pPr>
      <a:lvl7pPr marL="914400" algn="ctr" rtl="0" fontAlgn="base">
        <a:spcBef>
          <a:spcPct val="0"/>
        </a:spcBef>
        <a:spcAft>
          <a:spcPct val="0"/>
        </a:spcAft>
        <a:defRPr sz="3200" b="1">
          <a:solidFill>
            <a:schemeClr val="tx2"/>
          </a:solidFill>
          <a:latin typeface="Arial" charset="0"/>
          <a:cs typeface="Arial" charset="0"/>
        </a:defRPr>
      </a:lvl7pPr>
      <a:lvl8pPr marL="1371600" algn="ctr" rtl="0" fontAlgn="base">
        <a:spcBef>
          <a:spcPct val="0"/>
        </a:spcBef>
        <a:spcAft>
          <a:spcPct val="0"/>
        </a:spcAft>
        <a:defRPr sz="3200" b="1">
          <a:solidFill>
            <a:schemeClr val="tx2"/>
          </a:solidFill>
          <a:latin typeface="Arial" charset="0"/>
          <a:cs typeface="Arial" charset="0"/>
        </a:defRPr>
      </a:lvl8pPr>
      <a:lvl9pPr marL="1828800" algn="ctr" rtl="0" fontAlgn="base">
        <a:spcBef>
          <a:spcPct val="0"/>
        </a:spcBef>
        <a:spcAft>
          <a:spcPct val="0"/>
        </a:spcAft>
        <a:defRPr sz="3200" b="1">
          <a:solidFill>
            <a:schemeClr val="tx2"/>
          </a:solidFill>
          <a:latin typeface="Arial" charset="0"/>
          <a:cs typeface="Arial" charset="0"/>
        </a:defRPr>
      </a:lvl9pPr>
    </p:titleStyle>
    <p:bodyStyle>
      <a:lvl1pPr marL="342900" indent="-342900" algn="l" rtl="0" eaLnBrk="0" fontAlgn="base" hangingPunct="0">
        <a:spcBef>
          <a:spcPct val="50000"/>
        </a:spcBef>
        <a:spcAft>
          <a:spcPct val="0"/>
        </a:spcAft>
        <a:buFont typeface="Wingdings" pitchFamily="2" charset="2"/>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3pPr>
      <a:lvl4pPr marL="1600200" indent="-228600" algn="l" rtl="0" eaLnBrk="0" fontAlgn="base" hangingPunct="0">
        <a:spcBef>
          <a:spcPct val="20000"/>
        </a:spcBef>
        <a:spcAft>
          <a:spcPct val="0"/>
        </a:spcAft>
        <a:defRPr sz="14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www.youtube.com/watch?v=OCB_3bm0Jj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667000"/>
            <a:ext cx="7772400" cy="2438400"/>
          </a:xfrm>
        </p:spPr>
        <p:txBody>
          <a:bodyPr/>
          <a:lstStyle/>
          <a:p>
            <a:pPr eaLnBrk="1" hangingPunct="1"/>
            <a:r>
              <a:rPr lang="ru-RU" altLang="en-US" dirty="0" smtClean="0"/>
              <a:t>Новый 24 В контроллер совместимый с </a:t>
            </a:r>
            <a:r>
              <a:rPr lang="en-US" altLang="en-US" dirty="0" smtClean="0"/>
              <a:t>Wi</a:t>
            </a:r>
            <a:r>
              <a:rPr lang="ru-RU" altLang="en-US" dirty="0" smtClean="0"/>
              <a:t>-</a:t>
            </a:r>
            <a:r>
              <a:rPr lang="en-US" altLang="en-US" dirty="0" smtClean="0"/>
              <a:t>Fi </a:t>
            </a:r>
            <a:r>
              <a:rPr lang="ru-RU" altLang="en-US" dirty="0" smtClean="0"/>
              <a:t>модулем</a:t>
            </a:r>
            <a:br>
              <a:rPr lang="ru-RU" altLang="en-US" dirty="0" smtClean="0"/>
            </a:br>
            <a:r>
              <a:rPr lang="ru-RU" altLang="en-US" sz="1600" dirty="0" smtClean="0"/>
              <a:t> </a:t>
            </a:r>
            <a:r>
              <a:rPr lang="ru-RU" altLang="en-US" dirty="0" smtClean="0"/>
              <a:t/>
            </a:r>
            <a:br>
              <a:rPr lang="ru-RU" altLang="en-US" dirty="0" smtClean="0"/>
            </a:br>
            <a:r>
              <a:rPr lang="en-US" altLang="en-US" sz="4400" dirty="0" smtClean="0"/>
              <a:t>ESP-TM2 Wi</a:t>
            </a:r>
            <a:r>
              <a:rPr lang="ru-RU" altLang="en-US" sz="4400" dirty="0" smtClean="0"/>
              <a:t>-</a:t>
            </a:r>
            <a:r>
              <a:rPr lang="en-US" altLang="en-US" sz="4400" dirty="0" smtClean="0"/>
              <a:t>Fi Ready</a:t>
            </a:r>
          </a:p>
        </p:txBody>
      </p:sp>
    </p:spTree>
  </p:cSld>
  <p:clrMapOvr>
    <a:masterClrMapping/>
  </p:clrMapOvr>
  <p:transition>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solidFill>
                  <a:srgbClr val="008000"/>
                </a:solidFill>
              </a:rPr>
              <a:t>Применение</a:t>
            </a:r>
            <a:r>
              <a:rPr lang="ru-RU" dirty="0" smtClean="0"/>
              <a:t> </a:t>
            </a:r>
            <a:r>
              <a:rPr lang="en-US" dirty="0">
                <a:solidFill>
                  <a:srgbClr val="008000"/>
                </a:solidFill>
              </a:rPr>
              <a:t>ESP-TM2 Wi</a:t>
            </a:r>
            <a:r>
              <a:rPr lang="ru-RU" dirty="0">
                <a:solidFill>
                  <a:srgbClr val="008000"/>
                </a:solidFill>
              </a:rPr>
              <a:t>-</a:t>
            </a:r>
            <a:r>
              <a:rPr lang="en-US" dirty="0">
                <a:solidFill>
                  <a:srgbClr val="008000"/>
                </a:solidFill>
              </a:rPr>
              <a:t>Fi Ready</a:t>
            </a:r>
            <a:r>
              <a:rPr lang="ru-RU" dirty="0">
                <a:solidFill>
                  <a:srgbClr val="008000"/>
                </a:solidFill>
              </a:rPr>
              <a:t> </a:t>
            </a:r>
            <a:endParaRPr lang="en-US" dirty="0"/>
          </a:p>
        </p:txBody>
      </p:sp>
      <p:sp>
        <p:nvSpPr>
          <p:cNvPr id="3" name="Content Placeholder 2"/>
          <p:cNvSpPr>
            <a:spLocks noGrp="1"/>
          </p:cNvSpPr>
          <p:nvPr>
            <p:ph idx="1"/>
          </p:nvPr>
        </p:nvSpPr>
        <p:spPr/>
        <p:txBody>
          <a:bodyPr/>
          <a:lstStyle/>
          <a:p>
            <a:r>
              <a:rPr lang="ru-RU" sz="2800" dirty="0" smtClean="0"/>
              <a:t>Простой надежный контроллер для систем </a:t>
            </a:r>
            <a:r>
              <a:rPr lang="ru-RU" sz="2800" dirty="0" err="1" smtClean="0"/>
              <a:t>автополива</a:t>
            </a:r>
            <a:r>
              <a:rPr lang="ru-RU" sz="2800" dirty="0" smtClean="0"/>
              <a:t> до 12 зон</a:t>
            </a:r>
          </a:p>
          <a:p>
            <a:pPr marL="0" indent="0">
              <a:buNone/>
            </a:pPr>
            <a:endParaRPr lang="en-US" sz="2800" dirty="0" smtClean="0"/>
          </a:p>
          <a:p>
            <a:pPr lvl="1"/>
            <a:r>
              <a:rPr lang="ru-RU" sz="2400" dirty="0" smtClean="0"/>
              <a:t>Для монтажа внутри и снаружи помещений</a:t>
            </a:r>
          </a:p>
          <a:p>
            <a:pPr marL="457200" lvl="1" indent="0">
              <a:buNone/>
            </a:pPr>
            <a:endParaRPr lang="en-US" sz="2400" dirty="0" smtClean="0"/>
          </a:p>
          <a:p>
            <a:pPr lvl="1"/>
            <a:r>
              <a:rPr lang="ru-RU" sz="2400" dirty="0" smtClean="0"/>
              <a:t>Для частных домов</a:t>
            </a:r>
          </a:p>
          <a:p>
            <a:pPr lvl="1"/>
            <a:endParaRPr lang="ru-RU" sz="2400" dirty="0" smtClean="0"/>
          </a:p>
          <a:p>
            <a:pPr lvl="1"/>
            <a:r>
              <a:rPr lang="ru-RU" sz="2400" dirty="0"/>
              <a:t>Для </a:t>
            </a:r>
            <a:r>
              <a:rPr lang="ru-RU" sz="2400" dirty="0" smtClean="0"/>
              <a:t>небольших </a:t>
            </a:r>
            <a:r>
              <a:rPr lang="ru-RU" sz="2400" dirty="0"/>
              <a:t>коммерческих объектов</a:t>
            </a:r>
            <a:endParaRPr lang="en-US" sz="2400" dirty="0"/>
          </a:p>
          <a:p>
            <a:pPr lvl="1"/>
            <a:endParaRPr lang="en-US" sz="2400" dirty="0" smtClean="0"/>
          </a:p>
        </p:txBody>
      </p:sp>
    </p:spTree>
    <p:extLst>
      <p:ext uri="{BB962C8B-B14F-4D97-AF65-F5344CB8AC3E}">
        <p14:creationId xmlns:p14="http://schemas.microsoft.com/office/powerpoint/2010/main" val="614081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527969"/>
            <a:ext cx="9143999" cy="1508832"/>
          </a:xfrm>
        </p:spPr>
        <p:txBody>
          <a:bodyPr/>
          <a:lstStyle/>
          <a:p>
            <a:pPr eaLnBrk="1" hangingPunct="1"/>
            <a:r>
              <a:rPr lang="ru-RU" dirty="0" smtClean="0">
                <a:solidFill>
                  <a:srgbClr val="008000"/>
                </a:solidFill>
              </a:rPr>
              <a:t>Контроллер </a:t>
            </a:r>
            <a:r>
              <a:rPr lang="en-US" dirty="0" smtClean="0">
                <a:solidFill>
                  <a:srgbClr val="008000"/>
                </a:solidFill>
              </a:rPr>
              <a:t>ESP-TM2 </a:t>
            </a:r>
            <a:r>
              <a:rPr lang="en-US" dirty="0">
                <a:solidFill>
                  <a:srgbClr val="008000"/>
                </a:solidFill>
              </a:rPr>
              <a:t>Wi</a:t>
            </a:r>
            <a:r>
              <a:rPr lang="ru-RU" dirty="0">
                <a:solidFill>
                  <a:srgbClr val="008000"/>
                </a:solidFill>
              </a:rPr>
              <a:t>-</a:t>
            </a:r>
            <a:r>
              <a:rPr lang="en-US" dirty="0">
                <a:solidFill>
                  <a:srgbClr val="008000"/>
                </a:solidFill>
              </a:rPr>
              <a:t>Fi Ready </a:t>
            </a:r>
            <a:r>
              <a:rPr lang="ru-RU" dirty="0" smtClean="0">
                <a:solidFill>
                  <a:srgbClr val="008000"/>
                </a:solidFill>
              </a:rPr>
              <a:t>совместимый с м</a:t>
            </a:r>
            <a:r>
              <a:rPr lang="ru-RU" altLang="en-US" sz="3200" dirty="0" smtClean="0">
                <a:solidFill>
                  <a:srgbClr val="008000"/>
                </a:solidFill>
              </a:rPr>
              <a:t>одулем </a:t>
            </a:r>
            <a:r>
              <a:rPr lang="en-US" altLang="en-US" sz="3200" dirty="0" smtClean="0">
                <a:solidFill>
                  <a:srgbClr val="008000"/>
                </a:solidFill>
              </a:rPr>
              <a:t>LNK Wi</a:t>
            </a:r>
            <a:r>
              <a:rPr lang="ru-RU" altLang="en-US" sz="3200" dirty="0" smtClean="0">
                <a:solidFill>
                  <a:srgbClr val="008000"/>
                </a:solidFill>
              </a:rPr>
              <a:t>-</a:t>
            </a:r>
            <a:r>
              <a:rPr lang="en-US" altLang="en-US" sz="3200" dirty="0" smtClean="0">
                <a:solidFill>
                  <a:srgbClr val="008000"/>
                </a:solidFill>
              </a:rPr>
              <a:t>Fi</a:t>
            </a:r>
            <a:r>
              <a:rPr lang="ru-RU" altLang="en-US" sz="3200" dirty="0" smtClean="0">
                <a:solidFill>
                  <a:srgbClr val="008000"/>
                </a:solidFill>
              </a:rPr>
              <a:t> </a:t>
            </a:r>
            <a:r>
              <a:rPr lang="en-US" altLang="en-US" dirty="0"/>
              <a:t/>
            </a:r>
            <a:br>
              <a:rPr lang="en-US" altLang="en-US" dirty="0"/>
            </a:br>
            <a:r>
              <a:rPr lang="ru-RU" altLang="en-US" sz="1400" dirty="0" smtClean="0"/>
              <a:t>  </a:t>
            </a:r>
            <a:r>
              <a:rPr lang="ru-RU" altLang="en-US" dirty="0" smtClean="0"/>
              <a:t/>
            </a:r>
            <a:br>
              <a:rPr lang="ru-RU" altLang="en-US" dirty="0" smtClean="0"/>
            </a:br>
            <a:r>
              <a:rPr lang="ru-RU" altLang="en-US" sz="2200" dirty="0" smtClean="0">
                <a:solidFill>
                  <a:srgbClr val="008000"/>
                </a:solidFill>
              </a:rPr>
              <a:t>Управление системой полива из любого места в любое время!</a:t>
            </a:r>
            <a:endParaRPr lang="en-US" altLang="en-US" sz="2200" i="1" dirty="0" smtClean="0">
              <a:solidFill>
                <a:srgbClr val="008000"/>
              </a:solidFill>
            </a:endParaRPr>
          </a:p>
        </p:txBody>
      </p:sp>
      <p:sp>
        <p:nvSpPr>
          <p:cNvPr id="6" name="Rectangle 3"/>
          <p:cNvSpPr txBox="1">
            <a:spLocks noChangeArrowheads="1"/>
          </p:cNvSpPr>
          <p:nvPr/>
        </p:nvSpPr>
        <p:spPr bwMode="auto">
          <a:xfrm>
            <a:off x="152400" y="2420889"/>
            <a:ext cx="6408712" cy="375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50000"/>
              </a:spcBef>
              <a:spcAft>
                <a:spcPct val="0"/>
              </a:spcAft>
              <a:buFont typeface="Wingdings" pitchFamily="2" charset="2"/>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a:solidFill>
                  <a:schemeClr val="tx1"/>
                </a:solidFill>
                <a:latin typeface="+mn-lt"/>
              </a:defRPr>
            </a:lvl3pPr>
            <a:lvl4pPr marL="1600200" indent="-228600" algn="l" rtl="0" eaLnBrk="1" fontAlgn="base" hangingPunct="1">
              <a:spcBef>
                <a:spcPct val="20000"/>
              </a:spcBef>
              <a:spcAft>
                <a:spcPct val="0"/>
              </a:spcAft>
              <a:defRPr>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ru-RU" altLang="en-US" sz="1800" kern="0" dirty="0" smtClean="0"/>
              <a:t>Управление системой полива через мобильное приложение с помощью смартфона или планшета</a:t>
            </a:r>
          </a:p>
          <a:p>
            <a:r>
              <a:rPr lang="ru-RU" altLang="en-US" sz="1800" kern="0" dirty="0" smtClean="0"/>
              <a:t>Простой, интуитивно понятный интерфейс </a:t>
            </a:r>
          </a:p>
          <a:p>
            <a:r>
              <a:rPr lang="ru-RU" altLang="en-US" sz="1800" kern="0" dirty="0" smtClean="0"/>
              <a:t>Быстрая простая загрузка и установка</a:t>
            </a:r>
          </a:p>
          <a:p>
            <a:r>
              <a:rPr lang="ru-RU" altLang="en-US" sz="1800" kern="0" dirty="0" smtClean="0"/>
              <a:t>Интеллектуальная корректировка полива</a:t>
            </a:r>
          </a:p>
          <a:p>
            <a:r>
              <a:rPr lang="ru-RU" altLang="en-US" sz="1800" kern="0" dirty="0" smtClean="0"/>
              <a:t>Уведомлениями об изменениях в системе</a:t>
            </a:r>
          </a:p>
          <a:p>
            <a:r>
              <a:rPr lang="ru-RU" altLang="en-US" sz="1800" kern="0" dirty="0" smtClean="0"/>
              <a:t>Включение в приложение неограниченного количества контроллеров</a:t>
            </a:r>
          </a:p>
          <a:p>
            <a:r>
              <a:rPr lang="ru-RU" altLang="en-US" sz="1800" kern="0" dirty="0" smtClean="0"/>
              <a:t>Управление контроллерами по отдельности или в группах</a:t>
            </a:r>
          </a:p>
          <a:p>
            <a:pPr marL="0" indent="0">
              <a:buNone/>
            </a:pPr>
            <a:endParaRPr lang="en-US" altLang="en-US" sz="2000" kern="0" dirty="0" smtClean="0"/>
          </a:p>
        </p:txBody>
      </p:sp>
      <p:pic>
        <p:nvPicPr>
          <p:cNvPr id="5" name="Picture 2" descr="http://wifi-pro.rainbird.com/wp-content/uploads/2016/05/contractor-phone-slide-in-right-expanded-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812" t="3873" r="17071" b="1815"/>
          <a:stretch/>
        </p:blipFill>
        <p:spPr bwMode="auto">
          <a:xfrm>
            <a:off x="7467600" y="2590800"/>
            <a:ext cx="1468885" cy="29923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0984" y="3347653"/>
            <a:ext cx="1226616" cy="1897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1540335"/>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969" y="459656"/>
            <a:ext cx="8229600" cy="960438"/>
          </a:xfrm>
        </p:spPr>
        <p:txBody>
          <a:bodyPr/>
          <a:lstStyle/>
          <a:p>
            <a:r>
              <a:rPr lang="ru-RU" sz="2800" dirty="0" smtClean="0">
                <a:solidFill>
                  <a:srgbClr val="008000"/>
                </a:solidFill>
              </a:rPr>
              <a:t>Ключевое преимущество № </a:t>
            </a:r>
            <a:r>
              <a:rPr lang="en-US" sz="2800" dirty="0" smtClean="0">
                <a:solidFill>
                  <a:srgbClr val="008000"/>
                </a:solidFill>
              </a:rPr>
              <a:t>1</a:t>
            </a:r>
            <a:r>
              <a:rPr lang="en-US" sz="2800" dirty="0" smtClean="0"/>
              <a:t/>
            </a:r>
            <a:br>
              <a:rPr lang="en-US" sz="2800" dirty="0" smtClean="0"/>
            </a:br>
            <a:r>
              <a:rPr lang="ru-RU" sz="2800" dirty="0" smtClean="0">
                <a:solidFill>
                  <a:srgbClr val="008000"/>
                </a:solidFill>
              </a:rPr>
              <a:t>Модульность и простое подключение</a:t>
            </a:r>
            <a:endParaRPr lang="en-US" sz="2800" dirty="0">
              <a:solidFill>
                <a:srgbClr val="008000"/>
              </a:solidFill>
            </a:endParaRPr>
          </a:p>
        </p:txBody>
      </p:sp>
      <p:sp>
        <p:nvSpPr>
          <p:cNvPr id="3" name="Content Placeholder 2"/>
          <p:cNvSpPr>
            <a:spLocks noGrp="1"/>
          </p:cNvSpPr>
          <p:nvPr>
            <p:ph idx="1"/>
          </p:nvPr>
        </p:nvSpPr>
        <p:spPr>
          <a:xfrm>
            <a:off x="228600" y="1420094"/>
            <a:ext cx="8915400" cy="2694706"/>
          </a:xfrm>
        </p:spPr>
        <p:txBody>
          <a:bodyPr/>
          <a:lstStyle/>
          <a:p>
            <a:r>
              <a:rPr lang="ru-RU" sz="2000" dirty="0" smtClean="0"/>
              <a:t>Новые возможности продуктов, </a:t>
            </a:r>
            <a:r>
              <a:rPr lang="ru-RU" sz="2000" dirty="0"/>
              <a:t>с которыми знакомы </a:t>
            </a:r>
            <a:r>
              <a:rPr lang="ru-RU" sz="2000" dirty="0" smtClean="0"/>
              <a:t>дилеры, монтажники </a:t>
            </a:r>
            <a:r>
              <a:rPr lang="ru-RU" sz="2000" dirty="0"/>
              <a:t>и конечные </a:t>
            </a:r>
            <a:r>
              <a:rPr lang="ru-RU" sz="2000" dirty="0" smtClean="0"/>
              <a:t>пользователи</a:t>
            </a:r>
          </a:p>
          <a:p>
            <a:pPr marL="0" indent="0">
              <a:buNone/>
            </a:pPr>
            <a:endParaRPr lang="ru-RU" sz="800" dirty="0" smtClean="0"/>
          </a:p>
          <a:p>
            <a:pPr>
              <a:spcBef>
                <a:spcPts val="600"/>
              </a:spcBef>
            </a:pPr>
            <a:r>
              <a:rPr lang="ru-RU" sz="2000" dirty="0" smtClean="0"/>
              <a:t>Совместимость с контроллерами </a:t>
            </a:r>
            <a:r>
              <a:rPr lang="en-US" sz="2000" dirty="0" smtClean="0">
                <a:solidFill>
                  <a:srgbClr val="008000"/>
                </a:solidFill>
              </a:rPr>
              <a:t>ESP-TM2</a:t>
            </a:r>
            <a:r>
              <a:rPr lang="en-US" sz="2000" dirty="0" smtClean="0"/>
              <a:t>, </a:t>
            </a:r>
            <a:r>
              <a:rPr lang="ru-RU" sz="2000" dirty="0" smtClean="0">
                <a:solidFill>
                  <a:srgbClr val="008000"/>
                </a:solidFill>
              </a:rPr>
              <a:t>ESP-RZX</a:t>
            </a:r>
            <a:r>
              <a:rPr lang="ru-RU" sz="2000" dirty="0" smtClean="0"/>
              <a:t>, </a:t>
            </a:r>
            <a:r>
              <a:rPr lang="ru-RU" sz="2000" dirty="0" smtClean="0">
                <a:solidFill>
                  <a:srgbClr val="008000"/>
                </a:solidFill>
              </a:rPr>
              <a:t>ESP-</a:t>
            </a:r>
            <a:r>
              <a:rPr lang="ru-RU" sz="2000" dirty="0" err="1" smtClean="0">
                <a:solidFill>
                  <a:srgbClr val="008000"/>
                </a:solidFill>
              </a:rPr>
              <a:t>Me</a:t>
            </a:r>
            <a:r>
              <a:rPr lang="ru-RU" sz="2000" dirty="0" smtClean="0"/>
              <a:t> </a:t>
            </a:r>
          </a:p>
          <a:p>
            <a:pPr marL="0" indent="0">
              <a:spcBef>
                <a:spcPts val="600"/>
              </a:spcBef>
              <a:buNone/>
            </a:pPr>
            <a:r>
              <a:rPr lang="ru-RU" sz="2000" dirty="0" smtClean="0"/>
              <a:t>      в версиях </a:t>
            </a:r>
            <a:r>
              <a:rPr lang="en-US" sz="2000" dirty="0" smtClean="0">
                <a:solidFill>
                  <a:srgbClr val="008000"/>
                </a:solidFill>
              </a:rPr>
              <a:t>Wi-Fi Ready </a:t>
            </a:r>
            <a:r>
              <a:rPr lang="en-US" sz="2000" dirty="0" smtClean="0"/>
              <a:t>(</a:t>
            </a:r>
            <a:r>
              <a:rPr lang="ru-RU" sz="2000" dirty="0" smtClean="0"/>
              <a:t>выпускаемых с 2017 года</a:t>
            </a:r>
            <a:r>
              <a:rPr lang="en-US" sz="2000" dirty="0" smtClean="0"/>
              <a:t>)</a:t>
            </a:r>
            <a:endParaRPr lang="ru-RU" sz="2000" dirty="0" smtClean="0"/>
          </a:p>
          <a:p>
            <a:pPr lvl="1"/>
            <a:r>
              <a:rPr lang="ru-RU" sz="800" i="1" dirty="0" smtClean="0"/>
              <a:t>  </a:t>
            </a:r>
            <a:endParaRPr lang="en-US" sz="800" i="1" dirty="0"/>
          </a:p>
          <a:p>
            <a:r>
              <a:rPr lang="ru-RU" sz="2000" dirty="0" smtClean="0"/>
              <a:t>Возможность обновить </a:t>
            </a:r>
            <a:r>
              <a:rPr lang="ru-RU" sz="2000" dirty="0"/>
              <a:t>существующие контроллеры </a:t>
            </a:r>
            <a:r>
              <a:rPr lang="ru-RU" sz="2000" dirty="0" err="1" smtClean="0">
                <a:solidFill>
                  <a:srgbClr val="008000"/>
                </a:solidFill>
              </a:rPr>
              <a:t>ESP-Me</a:t>
            </a:r>
            <a:r>
              <a:rPr lang="ru-RU" sz="2000" dirty="0" smtClean="0"/>
              <a:t>, заменив переднюю панель на новую панель </a:t>
            </a:r>
            <a:r>
              <a:rPr lang="en-US" sz="2000" dirty="0">
                <a:solidFill>
                  <a:srgbClr val="008000"/>
                </a:solidFill>
              </a:rPr>
              <a:t>Wi-Fi</a:t>
            </a:r>
            <a:r>
              <a:rPr lang="ru-RU" sz="2000" dirty="0" smtClean="0">
                <a:solidFill>
                  <a:srgbClr val="008000"/>
                </a:solidFill>
              </a:rPr>
              <a:t> Ready </a:t>
            </a:r>
            <a:r>
              <a:rPr lang="en-US" sz="2000" dirty="0" smtClean="0"/>
              <a:t>!  </a:t>
            </a:r>
            <a:endParaRPr lang="en-US" sz="2000"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451"/>
          <a:stretch/>
        </p:blipFill>
        <p:spPr bwMode="auto">
          <a:xfrm>
            <a:off x="2987228" y="4217304"/>
            <a:ext cx="3299083" cy="210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3472213"/>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2051"/>
          </a:xfrm>
        </p:spPr>
        <p:txBody>
          <a:bodyPr/>
          <a:lstStyle/>
          <a:p>
            <a:r>
              <a:rPr lang="ru-RU" sz="2800" dirty="0">
                <a:solidFill>
                  <a:srgbClr val="008000"/>
                </a:solidFill>
              </a:rPr>
              <a:t>Ключевое преимущество № </a:t>
            </a:r>
            <a:r>
              <a:rPr lang="en-US" sz="2800" dirty="0" smtClean="0">
                <a:solidFill>
                  <a:srgbClr val="008000"/>
                </a:solidFill>
              </a:rPr>
              <a:t>2</a:t>
            </a:r>
            <a:r>
              <a:rPr lang="ru-RU" sz="2800" dirty="0" smtClean="0">
                <a:solidFill>
                  <a:srgbClr val="008000"/>
                </a:solidFill>
              </a:rPr>
              <a:t> </a:t>
            </a:r>
            <a:br>
              <a:rPr lang="ru-RU" sz="2800" dirty="0" smtClean="0">
                <a:solidFill>
                  <a:srgbClr val="008000"/>
                </a:solidFill>
              </a:rPr>
            </a:br>
            <a:r>
              <a:rPr lang="ru-RU" sz="2800" dirty="0" smtClean="0">
                <a:solidFill>
                  <a:srgbClr val="008000"/>
                </a:solidFill>
              </a:rPr>
              <a:t>Простой доступ из любой части мира</a:t>
            </a:r>
            <a:endParaRPr lang="en-US" sz="2800" dirty="0">
              <a:solidFill>
                <a:srgbClr val="008000"/>
              </a:solidFill>
            </a:endParaRPr>
          </a:p>
        </p:txBody>
      </p:sp>
      <p:sp>
        <p:nvSpPr>
          <p:cNvPr id="3" name="Content Placeholder 2"/>
          <p:cNvSpPr>
            <a:spLocks noGrp="1"/>
          </p:cNvSpPr>
          <p:nvPr>
            <p:ph idx="1"/>
          </p:nvPr>
        </p:nvSpPr>
        <p:spPr>
          <a:xfrm>
            <a:off x="152400" y="1524000"/>
            <a:ext cx="8892480" cy="3657600"/>
          </a:xfrm>
        </p:spPr>
        <p:txBody>
          <a:bodyPr/>
          <a:lstStyle/>
          <a:p>
            <a:r>
              <a:rPr lang="ru-RU" sz="1800" dirty="0" smtClean="0"/>
              <a:t>Специальное </a:t>
            </a:r>
            <a:r>
              <a:rPr lang="ru-RU" sz="1800" dirty="0"/>
              <a:t>мобильное приложение Rain Bird </a:t>
            </a:r>
            <a:r>
              <a:rPr lang="ru-RU" sz="1800" dirty="0" smtClean="0"/>
              <a:t>для Apple </a:t>
            </a:r>
            <a:r>
              <a:rPr lang="ru-RU" sz="1800" dirty="0"/>
              <a:t>и </a:t>
            </a:r>
            <a:r>
              <a:rPr lang="ru-RU" sz="1800" dirty="0" smtClean="0"/>
              <a:t>Android</a:t>
            </a:r>
          </a:p>
          <a:p>
            <a:r>
              <a:rPr lang="ru-RU" sz="1800" dirty="0"/>
              <a:t>Скачайте бесплатно в </a:t>
            </a:r>
            <a:r>
              <a:rPr lang="en-US" sz="1800" dirty="0"/>
              <a:t>Apple App Store </a:t>
            </a:r>
            <a:r>
              <a:rPr lang="ru-RU" sz="1800" dirty="0"/>
              <a:t>или в </a:t>
            </a:r>
            <a:r>
              <a:rPr lang="en-US" sz="1800" dirty="0"/>
              <a:t>Google Play </a:t>
            </a:r>
            <a:r>
              <a:rPr lang="en-US" sz="1800" dirty="0" smtClean="0"/>
              <a:t>Store </a:t>
            </a:r>
          </a:p>
          <a:p>
            <a:pPr lvl="1"/>
            <a:r>
              <a:rPr lang="ru-RU" dirty="0" smtClean="0"/>
              <a:t>Введите </a:t>
            </a:r>
            <a:r>
              <a:rPr lang="ru-RU" dirty="0"/>
              <a:t>в строку поиска запрос «</a:t>
            </a:r>
            <a:r>
              <a:rPr lang="en-US" dirty="0"/>
              <a:t>Rain Bird»</a:t>
            </a:r>
          </a:p>
          <a:p>
            <a:pPr lvl="1"/>
            <a:r>
              <a:rPr lang="ru-RU" dirty="0" smtClean="0"/>
              <a:t>При </a:t>
            </a:r>
            <a:r>
              <a:rPr lang="ru-RU" dirty="0"/>
              <a:t>доступе с iPad выберите «iPhone Only» в верхней части </a:t>
            </a:r>
            <a:r>
              <a:rPr lang="ru-RU" dirty="0" smtClean="0"/>
              <a:t>экрана</a:t>
            </a:r>
          </a:p>
          <a:p>
            <a:r>
              <a:rPr lang="ru-RU" sz="1800" dirty="0" smtClean="0"/>
              <a:t>Бесплатный </a:t>
            </a:r>
            <a:r>
              <a:rPr lang="ru-RU" sz="1800" dirty="0"/>
              <a:t>доступ к </a:t>
            </a:r>
            <a:r>
              <a:rPr lang="ru-RU" sz="1800" dirty="0" smtClean="0"/>
              <a:t>аккаунту без необходимости </a:t>
            </a:r>
            <a:r>
              <a:rPr lang="ru-RU" sz="1800" dirty="0"/>
              <a:t>предоставлять личную информацию</a:t>
            </a:r>
            <a:r>
              <a:rPr lang="en-US" sz="1800" dirty="0" smtClean="0"/>
              <a:t>!</a:t>
            </a:r>
          </a:p>
          <a:p>
            <a:r>
              <a:rPr lang="ru-RU" sz="1800" dirty="0" smtClean="0"/>
              <a:t>Никакой абонентской платы и дополнительных сборов</a:t>
            </a:r>
          </a:p>
          <a:p>
            <a:r>
              <a:rPr lang="ru-RU" sz="1800" dirty="0" smtClean="0"/>
              <a:t>Интуитивно понятный </a:t>
            </a:r>
            <a:r>
              <a:rPr lang="ru-RU" sz="1800" dirty="0"/>
              <a:t>мобильный </a:t>
            </a:r>
            <a:r>
              <a:rPr lang="ru-RU" sz="1800" dirty="0" smtClean="0"/>
              <a:t>интерфейс для смартфонов и планшетов</a:t>
            </a:r>
            <a:endParaRPr lang="en-US" sz="18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336349"/>
            <a:ext cx="2837513"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5336349"/>
            <a:ext cx="2611760" cy="84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7821470"/>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2800" dirty="0">
                <a:solidFill>
                  <a:srgbClr val="008000"/>
                </a:solidFill>
              </a:rPr>
              <a:t>Ключевое преимущество № </a:t>
            </a:r>
            <a:r>
              <a:rPr lang="en-US" sz="2800" dirty="0">
                <a:solidFill>
                  <a:srgbClr val="008000"/>
                </a:solidFill>
              </a:rPr>
              <a:t>3</a:t>
            </a:r>
            <a:br>
              <a:rPr lang="en-US" sz="2800" dirty="0">
                <a:solidFill>
                  <a:srgbClr val="008000"/>
                </a:solidFill>
              </a:rPr>
            </a:br>
            <a:r>
              <a:rPr lang="ru-RU" sz="2800" dirty="0">
                <a:solidFill>
                  <a:srgbClr val="008000"/>
                </a:solidFill>
              </a:rPr>
              <a:t>Экономия воды</a:t>
            </a:r>
            <a:endParaRPr lang="en-US" sz="2800" dirty="0">
              <a:solidFill>
                <a:srgbClr val="008000"/>
              </a:solidFill>
            </a:endParaRPr>
          </a:p>
        </p:txBody>
      </p:sp>
      <p:sp>
        <p:nvSpPr>
          <p:cNvPr id="3" name="Content Placeholder 2"/>
          <p:cNvSpPr>
            <a:spLocks noGrp="1"/>
          </p:cNvSpPr>
          <p:nvPr>
            <p:ph idx="1"/>
          </p:nvPr>
        </p:nvSpPr>
        <p:spPr>
          <a:xfrm>
            <a:off x="457200" y="1600200"/>
            <a:ext cx="8229600" cy="2188840"/>
          </a:xfrm>
        </p:spPr>
        <p:txBody>
          <a:bodyPr/>
          <a:lstStyle/>
          <a:p>
            <a:r>
              <a:rPr lang="ru-RU" sz="2400" dirty="0"/>
              <a:t>Ежедневные </a:t>
            </a:r>
            <a:r>
              <a:rPr lang="ru-RU" dirty="0"/>
              <a:t>корректировки </a:t>
            </a:r>
            <a:r>
              <a:rPr lang="ru-RU" dirty="0" smtClean="0"/>
              <a:t>сезонных настроек, </a:t>
            </a:r>
            <a:r>
              <a:rPr lang="ru-RU" sz="2400" dirty="0"/>
              <a:t>рассчитанные исходя из </a:t>
            </a:r>
            <a:r>
              <a:rPr lang="ru-RU" sz="2400" dirty="0" smtClean="0"/>
              <a:t>данных о погоде, собранные </a:t>
            </a:r>
            <a:r>
              <a:rPr lang="ru-RU" sz="2400" dirty="0"/>
              <a:t>в реальном времени и </a:t>
            </a:r>
            <a:r>
              <a:rPr lang="ru-RU" sz="2400" dirty="0" smtClean="0"/>
              <a:t>привязанные к </a:t>
            </a:r>
            <a:r>
              <a:rPr lang="ru-RU" sz="2400" dirty="0"/>
              <a:t>почтовому индексу (требуется </a:t>
            </a:r>
            <a:r>
              <a:rPr lang="ru-RU" sz="2400" dirty="0" err="1" smtClean="0"/>
              <a:t>Wi-Fi</a:t>
            </a:r>
            <a:r>
              <a:rPr lang="en-US" sz="2400" dirty="0" smtClean="0"/>
              <a:t>)</a:t>
            </a:r>
          </a:p>
          <a:p>
            <a:r>
              <a:rPr lang="ru-RU" sz="2400" dirty="0"/>
              <a:t>Экономия на воде до 30% </a:t>
            </a:r>
            <a:endParaRPr lang="en-US" sz="2400" dirty="0" smtClean="0"/>
          </a:p>
          <a:p>
            <a:pPr marL="457200" lvl="1" indent="0">
              <a:buNone/>
            </a:pPr>
            <a:endParaRPr lang="en-US" sz="20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5749" y="4079354"/>
            <a:ext cx="1412502" cy="212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4072784"/>
            <a:ext cx="1441673" cy="223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580" y="4072784"/>
            <a:ext cx="1672250" cy="2214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748267"/>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600200" y="1055293"/>
            <a:ext cx="6076528" cy="1024662"/>
          </a:xfrm>
        </p:spPr>
        <p:txBody>
          <a:bodyPr/>
          <a:lstStyle/>
          <a:p>
            <a:r>
              <a:rPr lang="ru-RU" altLang="en-US" sz="4400" dirty="0" smtClean="0"/>
              <a:t>Практическая часть</a:t>
            </a:r>
            <a:r>
              <a:rPr lang="pl-PL" altLang="en-US" sz="4400" dirty="0" smtClean="0"/>
              <a:t> </a:t>
            </a:r>
            <a:endParaRPr lang="en-US" altLang="en-US" sz="4400" dirty="0" smtClean="0"/>
          </a:p>
        </p:txBody>
      </p:sp>
      <p:sp>
        <p:nvSpPr>
          <p:cNvPr id="2" name="Prostokąt 1"/>
          <p:cNvSpPr/>
          <p:nvPr/>
        </p:nvSpPr>
        <p:spPr>
          <a:xfrm>
            <a:off x="2819400" y="2024440"/>
            <a:ext cx="3426194" cy="523220"/>
          </a:xfrm>
          <a:prstGeom prst="rect">
            <a:avLst/>
          </a:prstGeom>
        </p:spPr>
        <p:txBody>
          <a:bodyPr wrap="none">
            <a:spAutoFit/>
          </a:bodyPr>
          <a:lstStyle/>
          <a:p>
            <a:r>
              <a:rPr lang="ru-RU" altLang="en-US" sz="2800" dirty="0" smtClean="0"/>
              <a:t>МОДУЛЬ </a:t>
            </a:r>
            <a:r>
              <a:rPr lang="en-US" altLang="en-US" sz="2800" dirty="0" smtClean="0"/>
              <a:t>LNK Wi-Fi</a:t>
            </a:r>
            <a:endParaRPr lang="pl-PL" sz="2800" dirty="0"/>
          </a:p>
        </p:txBody>
      </p:sp>
      <p:pic>
        <p:nvPicPr>
          <p:cNvPr id="8" name="Picture 6">
            <a:extLst>
              <a:ext uri="{FF2B5EF4-FFF2-40B4-BE49-F238E27FC236}">
                <a16:creationId xmlns="" xmlns:a16="http://schemas.microsoft.com/office/drawing/2014/main" id="{ABB83108-957F-4B28-8325-9E8CD0BB020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1000" y="3212976"/>
            <a:ext cx="1737360" cy="1737360"/>
          </a:xfrm>
          <a:prstGeom prst="rect">
            <a:avLst/>
          </a:prstGeom>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5265" y="2900941"/>
            <a:ext cx="2520329" cy="2361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a:extLst>
              <a:ext uri="{FF2B5EF4-FFF2-40B4-BE49-F238E27FC236}">
                <a16:creationId xmlns="" xmlns:a16="http://schemas.microsoft.com/office/drawing/2014/main" id="{C557286B-82CC-4048-A9C1-1BE8D6EA50E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58000" y="3212976"/>
            <a:ext cx="1737360" cy="1737360"/>
          </a:xfrm>
          <a:prstGeom prst="rect">
            <a:avLst/>
          </a:prstGeom>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0766" y="3426336"/>
            <a:ext cx="98505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947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39552"/>
          </a:xfrm>
        </p:spPr>
        <p:txBody>
          <a:bodyPr/>
          <a:lstStyle/>
          <a:p>
            <a:r>
              <a:rPr lang="ru-RU" dirty="0" smtClean="0">
                <a:solidFill>
                  <a:srgbClr val="008000"/>
                </a:solidFill>
              </a:rPr>
              <a:t>Подключение и настройка. Шаг</a:t>
            </a:r>
            <a:r>
              <a:rPr lang="en-US" dirty="0" smtClean="0">
                <a:solidFill>
                  <a:srgbClr val="008000"/>
                </a:solidFill>
              </a:rPr>
              <a:t> 1</a:t>
            </a:r>
            <a:endParaRPr lang="en-US" dirty="0">
              <a:solidFill>
                <a:srgbClr val="008000"/>
              </a:solidFill>
            </a:endParaRPr>
          </a:p>
        </p:txBody>
      </p:sp>
      <p:sp>
        <p:nvSpPr>
          <p:cNvPr id="3" name="Content Placeholder 2"/>
          <p:cNvSpPr>
            <a:spLocks noGrp="1"/>
          </p:cNvSpPr>
          <p:nvPr>
            <p:ph idx="1"/>
          </p:nvPr>
        </p:nvSpPr>
        <p:spPr>
          <a:xfrm>
            <a:off x="0" y="1371600"/>
            <a:ext cx="9144000" cy="2584752"/>
          </a:xfrm>
        </p:spPr>
        <p:txBody>
          <a:bodyPr/>
          <a:lstStyle/>
          <a:p>
            <a:r>
              <a:rPr lang="ru-RU" sz="2000" dirty="0"/>
              <a:t>Подключите модуль LNK </a:t>
            </a:r>
            <a:r>
              <a:rPr lang="ru-RU" sz="2000" dirty="0" err="1" smtClean="0"/>
              <a:t>Wi-Fi</a:t>
            </a:r>
            <a:r>
              <a:rPr lang="ru-RU" sz="2000" dirty="0" smtClean="0"/>
              <a:t> </a:t>
            </a:r>
            <a:r>
              <a:rPr lang="ru-RU" sz="2000" dirty="0"/>
              <a:t>к </a:t>
            </a:r>
            <a:r>
              <a:rPr lang="ru-RU" sz="2000" dirty="0" smtClean="0"/>
              <a:t>порту контроллера</a:t>
            </a:r>
          </a:p>
          <a:p>
            <a:r>
              <a:rPr lang="ru-RU" sz="2000" dirty="0" smtClean="0"/>
              <a:t>Модуль </a:t>
            </a:r>
            <a:r>
              <a:rPr lang="ru-RU" sz="2000" dirty="0"/>
              <a:t>должен </a:t>
            </a:r>
            <a:r>
              <a:rPr lang="ru-RU" sz="2000" dirty="0" smtClean="0"/>
              <a:t>осуществить загрузку</a:t>
            </a:r>
          </a:p>
          <a:p>
            <a:r>
              <a:rPr lang="ru-RU" sz="2000" dirty="0" smtClean="0"/>
              <a:t>Подождите</a:t>
            </a:r>
            <a:r>
              <a:rPr lang="ru-RU" sz="2000" dirty="0"/>
              <a:t>, пока LNK будет транслировать свою точку доступа (</a:t>
            </a:r>
            <a:r>
              <a:rPr lang="ru-RU" sz="2000" dirty="0" err="1"/>
              <a:t>hotspot</a:t>
            </a:r>
            <a:r>
              <a:rPr lang="ru-RU" sz="2000" dirty="0" smtClean="0"/>
              <a:t>)</a:t>
            </a:r>
            <a:endParaRPr lang="en-US" sz="2000" dirty="0" smtClean="0"/>
          </a:p>
          <a:p>
            <a:pPr lvl="1"/>
            <a:r>
              <a:rPr lang="ru-RU" dirty="0" smtClean="0"/>
              <a:t>Мигание светодиода </a:t>
            </a:r>
            <a:r>
              <a:rPr lang="ru-RU" dirty="0"/>
              <a:t>будет чередоваться между красным / зеленым </a:t>
            </a:r>
            <a:endParaRPr lang="ru-RU" dirty="0" smtClean="0"/>
          </a:p>
          <a:p>
            <a:pPr lvl="1"/>
            <a:r>
              <a:rPr lang="ru-RU" dirty="0"/>
              <a:t>Сеть «</a:t>
            </a:r>
            <a:r>
              <a:rPr lang="ru-RU" dirty="0" err="1"/>
              <a:t>Rain</a:t>
            </a:r>
            <a:r>
              <a:rPr lang="ru-RU" dirty="0"/>
              <a:t> </a:t>
            </a:r>
            <a:r>
              <a:rPr lang="ru-RU" dirty="0" err="1"/>
              <a:t>Bird</a:t>
            </a:r>
            <a:r>
              <a:rPr lang="ru-RU" dirty="0"/>
              <a:t>» будет видна в меню подключения </a:t>
            </a:r>
            <a:r>
              <a:rPr lang="ru-RU" dirty="0" err="1"/>
              <a:t>Wi-Fi</a:t>
            </a:r>
            <a:r>
              <a:rPr lang="ru-RU" dirty="0"/>
              <a:t> мобильного устройства</a:t>
            </a:r>
            <a:endParaRPr lang="en-US" dirty="0" smtClean="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973402"/>
            <a:ext cx="2590800" cy="2323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399" y="3935302"/>
            <a:ext cx="2520329" cy="2361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9313409"/>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67544"/>
          </a:xfrm>
        </p:spPr>
        <p:txBody>
          <a:bodyPr/>
          <a:lstStyle/>
          <a:p>
            <a:r>
              <a:rPr lang="ru-RU" dirty="0">
                <a:solidFill>
                  <a:srgbClr val="008000"/>
                </a:solidFill>
              </a:rPr>
              <a:t>Подключение и настройка. Шаг</a:t>
            </a:r>
            <a:r>
              <a:rPr lang="en-US" dirty="0">
                <a:solidFill>
                  <a:srgbClr val="008000"/>
                </a:solidFill>
              </a:rPr>
              <a:t> </a:t>
            </a:r>
            <a:r>
              <a:rPr lang="ru-RU" dirty="0" smtClean="0">
                <a:solidFill>
                  <a:srgbClr val="008000"/>
                </a:solidFill>
              </a:rPr>
              <a:t>2</a:t>
            </a:r>
            <a:endParaRPr lang="en-US" dirty="0">
              <a:solidFill>
                <a:srgbClr val="008000"/>
              </a:solidFill>
            </a:endParaRPr>
          </a:p>
        </p:txBody>
      </p:sp>
      <p:sp>
        <p:nvSpPr>
          <p:cNvPr id="3" name="Content Placeholder 2"/>
          <p:cNvSpPr>
            <a:spLocks noGrp="1"/>
          </p:cNvSpPr>
          <p:nvPr>
            <p:ph idx="1"/>
          </p:nvPr>
        </p:nvSpPr>
        <p:spPr>
          <a:xfrm>
            <a:off x="152400" y="1524000"/>
            <a:ext cx="5257800" cy="4114800"/>
          </a:xfrm>
        </p:spPr>
        <p:txBody>
          <a:bodyPr/>
          <a:lstStyle/>
          <a:p>
            <a:r>
              <a:rPr lang="ru-RU" sz="1600" dirty="0"/>
              <a:t>Загрузите </a:t>
            </a:r>
            <a:r>
              <a:rPr lang="ru-RU" sz="1600" dirty="0" smtClean="0"/>
              <a:t>мобильное приложение Rain Bird с </a:t>
            </a:r>
            <a:r>
              <a:rPr lang="en-US" sz="1600" dirty="0" smtClean="0"/>
              <a:t>App Store </a:t>
            </a:r>
            <a:r>
              <a:rPr lang="ru-RU" sz="1600" dirty="0" smtClean="0"/>
              <a:t>или </a:t>
            </a:r>
            <a:r>
              <a:rPr lang="en-US" sz="1600" dirty="0" smtClean="0"/>
              <a:t>Google Play</a:t>
            </a:r>
            <a:endParaRPr lang="ru-RU" sz="1600" dirty="0" smtClean="0"/>
          </a:p>
          <a:p>
            <a:r>
              <a:rPr lang="ru-RU" sz="1600" dirty="0"/>
              <a:t>Откройте меню </a:t>
            </a:r>
            <a:r>
              <a:rPr lang="ru-RU" sz="1600" dirty="0" err="1" smtClean="0"/>
              <a:t>Wi</a:t>
            </a:r>
            <a:r>
              <a:rPr lang="ru-RU" sz="1600" dirty="0" smtClean="0"/>
              <a:t>-</a:t>
            </a:r>
            <a:r>
              <a:rPr lang="ru-RU" sz="1600" dirty="0" err="1" smtClean="0"/>
              <a:t>Fi</a:t>
            </a:r>
            <a:r>
              <a:rPr lang="ru-RU" sz="1600" dirty="0" smtClean="0"/>
              <a:t>-соединения </a:t>
            </a:r>
            <a:r>
              <a:rPr lang="ru-RU" sz="1600" dirty="0"/>
              <a:t>и найдите в нем сеть «RAINBIRDXXXX»</a:t>
            </a:r>
            <a:r>
              <a:rPr lang="en-US" sz="1600" dirty="0" smtClean="0"/>
              <a:t>” </a:t>
            </a:r>
          </a:p>
          <a:p>
            <a:pPr lvl="1"/>
            <a:r>
              <a:rPr lang="en-US" sz="1600" dirty="0" smtClean="0"/>
              <a:t>“</a:t>
            </a:r>
            <a:r>
              <a:rPr lang="ru-RU" sz="1600" dirty="0"/>
              <a:t>"XXXX" будут последние четыре символа серийного номера модуля, расположенные на его задней панели </a:t>
            </a:r>
            <a:endParaRPr lang="en-US" sz="1600" dirty="0" smtClean="0"/>
          </a:p>
          <a:p>
            <a:pPr lvl="1"/>
            <a:r>
              <a:rPr lang="ru-RU" sz="1600" dirty="0"/>
              <a:t>Этот серийный номер также является MAC-адресом для </a:t>
            </a:r>
            <a:r>
              <a:rPr lang="ru-RU" sz="1600" dirty="0" smtClean="0"/>
              <a:t>модуля</a:t>
            </a:r>
            <a:endParaRPr lang="en-US" sz="1600" dirty="0" smtClean="0"/>
          </a:p>
          <a:p>
            <a:r>
              <a:rPr lang="ru-RU" sz="1600" dirty="0"/>
              <a:t>Выполните подключение к этой сети для завершения настройки </a:t>
            </a:r>
            <a:r>
              <a:rPr lang="ru-RU" sz="1600" dirty="0" smtClean="0"/>
              <a:t>модуля</a:t>
            </a:r>
            <a:endParaRPr lang="en-US" sz="1600" dirty="0" smtClean="0"/>
          </a:p>
          <a:p>
            <a:pPr lvl="1"/>
            <a:r>
              <a:rPr lang="ru-RU" sz="1600" dirty="0"/>
              <a:t>Подключение устройств Apple </a:t>
            </a:r>
            <a:r>
              <a:rPr lang="ru-RU" sz="1600" dirty="0" err="1"/>
              <a:t>iOS</a:t>
            </a:r>
            <a:r>
              <a:rPr lang="ru-RU" sz="1600" dirty="0"/>
              <a:t> может занять до 20-30 секунд</a:t>
            </a:r>
            <a:endParaRPr lang="en-US" sz="1600" dirty="0" smtClean="0"/>
          </a:p>
        </p:txBody>
      </p:sp>
      <p:pic>
        <p:nvPicPr>
          <p:cNvPr id="5" name="Picture 2" descr="D:\Полив\Work\Семинар_декабрь 2017_Sicce &amp; RB Новинки\RB Wi-Fi module\ВайФай модуль\S71208-1413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371600"/>
            <a:ext cx="1905000" cy="33820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Полив\Work\Семинар_декабрь 2017_Sicce &amp; RB Новинки\RB Wi-Fi module\ВайФай модуль\S71208-14165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1340" y="3124200"/>
            <a:ext cx="1752600" cy="311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991111"/>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376" y="1295330"/>
            <a:ext cx="8892480" cy="4844615"/>
          </a:xfrm>
        </p:spPr>
        <p:txBody>
          <a:bodyPr/>
          <a:lstStyle/>
          <a:p>
            <a:r>
              <a:rPr lang="ru-RU" sz="1800" dirty="0" smtClean="0"/>
              <a:t>Добавьте контроллер </a:t>
            </a:r>
            <a:r>
              <a:rPr lang="ru-RU" sz="1800" dirty="0"/>
              <a:t>в мобильное приложение </a:t>
            </a:r>
            <a:r>
              <a:rPr lang="ru-RU" sz="1800" dirty="0" err="1"/>
              <a:t>Rain</a:t>
            </a:r>
            <a:r>
              <a:rPr lang="ru-RU" sz="1800" dirty="0"/>
              <a:t> </a:t>
            </a:r>
            <a:r>
              <a:rPr lang="ru-RU" sz="1800" dirty="0" smtClean="0"/>
              <a:t>Bird и следуйте </a:t>
            </a:r>
            <a:r>
              <a:rPr lang="ru-RU" sz="1800" dirty="0"/>
              <a:t>мастеру </a:t>
            </a:r>
            <a:r>
              <a:rPr lang="ru-RU" sz="1800" dirty="0" smtClean="0"/>
              <a:t>установки</a:t>
            </a:r>
          </a:p>
          <a:p>
            <a:r>
              <a:rPr lang="ru-RU" sz="1800" dirty="0"/>
              <a:t>Персонализируйте контроллер для упрощения его </a:t>
            </a:r>
            <a:r>
              <a:rPr lang="ru-RU" sz="1800" dirty="0" smtClean="0"/>
              <a:t>идентификации.</a:t>
            </a:r>
            <a:endParaRPr lang="en-US" sz="1800" dirty="0" smtClean="0"/>
          </a:p>
          <a:p>
            <a:r>
              <a:rPr lang="ru-RU" sz="1800" dirty="0" smtClean="0"/>
              <a:t>Выполните </a:t>
            </a:r>
            <a:r>
              <a:rPr lang="ru-RU" sz="1800" dirty="0"/>
              <a:t>подключение к локальному маршрутизатору</a:t>
            </a:r>
            <a:r>
              <a:rPr lang="ru-RU" sz="1800" dirty="0">
                <a:solidFill>
                  <a:srgbClr val="FF0000"/>
                </a:solidFill>
              </a:rPr>
              <a:t> </a:t>
            </a:r>
            <a:r>
              <a:rPr lang="ru-RU" sz="1800" dirty="0" err="1" smtClean="0"/>
              <a:t>Wi-Fi</a:t>
            </a:r>
            <a:endParaRPr lang="en-US" sz="1800" dirty="0" smtClean="0"/>
          </a:p>
          <a:p>
            <a:r>
              <a:rPr lang="ru-RU" sz="1800" dirty="0" smtClean="0"/>
              <a:t>Два рабочих режима:</a:t>
            </a:r>
            <a:endParaRPr lang="en-US" sz="1800" dirty="0" smtClean="0"/>
          </a:p>
          <a:p>
            <a:pPr lvl="1"/>
            <a:r>
              <a:rPr lang="ru-RU" sz="1600" b="1" dirty="0"/>
              <a:t>Режим A / P (режим </a:t>
            </a:r>
            <a:r>
              <a:rPr lang="ru-RU" sz="1600" b="1" dirty="0" err="1"/>
              <a:t>hotspot</a:t>
            </a:r>
            <a:r>
              <a:rPr lang="en-US" sz="1600" b="1" dirty="0" smtClean="0"/>
              <a:t>)</a:t>
            </a:r>
          </a:p>
          <a:p>
            <a:pPr lvl="2"/>
            <a:r>
              <a:rPr lang="ru-RU" b="1" dirty="0"/>
              <a:t>Режим </a:t>
            </a:r>
            <a:r>
              <a:rPr lang="ru-RU" b="1" dirty="0" smtClean="0"/>
              <a:t>«быстрого доступа»</a:t>
            </a:r>
            <a:endParaRPr lang="en-US" b="1" dirty="0" smtClean="0"/>
          </a:p>
          <a:p>
            <a:pPr lvl="2">
              <a:buNone/>
            </a:pPr>
            <a:r>
              <a:rPr lang="ru-RU" b="1" dirty="0" smtClean="0"/>
              <a:t>(ОН НЕ ЯВЛЯЕТСЯ РЕЖИМОМ </a:t>
            </a:r>
            <a:r>
              <a:rPr lang="en-US" b="1" dirty="0" smtClean="0"/>
              <a:t>BLUETOOTH</a:t>
            </a:r>
            <a:r>
              <a:rPr lang="ru-RU" b="1" dirty="0" smtClean="0"/>
              <a:t>)</a:t>
            </a:r>
          </a:p>
          <a:p>
            <a:pPr marL="914400" lvl="2" indent="0">
              <a:buNone/>
            </a:pPr>
            <a:r>
              <a:rPr lang="ru-RU" sz="800" b="1" dirty="0"/>
              <a:t> </a:t>
            </a:r>
            <a:r>
              <a:rPr lang="ru-RU" sz="800" b="1" dirty="0" smtClean="0"/>
              <a:t> </a:t>
            </a:r>
            <a:endParaRPr lang="en-US" sz="800" b="1" dirty="0" smtClean="0"/>
          </a:p>
          <a:p>
            <a:pPr lvl="1"/>
            <a:r>
              <a:rPr lang="en-US" sz="1600" b="1" dirty="0"/>
              <a:t>LAN / </a:t>
            </a:r>
            <a:r>
              <a:rPr lang="ru-RU" sz="1600" b="1" dirty="0"/>
              <a:t>сотовый (режим </a:t>
            </a:r>
            <a:r>
              <a:rPr lang="en-US" sz="1600" b="1" dirty="0"/>
              <a:t>Wi-Fi)</a:t>
            </a:r>
            <a:endParaRPr lang="en-US" sz="1600" b="1" dirty="0" smtClean="0"/>
          </a:p>
          <a:p>
            <a:pPr lvl="2"/>
            <a:r>
              <a:rPr lang="ru-RU" b="1" dirty="0"/>
              <a:t>Режим «Управление из любого места»</a:t>
            </a: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3460553"/>
            <a:ext cx="1506406" cy="2679392"/>
          </a:xfrm>
          <a:prstGeom prst="rect">
            <a:avLst/>
          </a:prstGeom>
          <a:ln>
            <a:solidFill>
              <a:schemeClr val="tx1"/>
            </a:solidFill>
          </a:ln>
        </p:spPr>
      </p:pic>
      <p:sp>
        <p:nvSpPr>
          <p:cNvPr id="2" name="Title 1"/>
          <p:cNvSpPr>
            <a:spLocks noGrp="1"/>
          </p:cNvSpPr>
          <p:nvPr>
            <p:ph type="title"/>
          </p:nvPr>
        </p:nvSpPr>
        <p:spPr>
          <a:xfrm>
            <a:off x="430782" y="594418"/>
            <a:ext cx="8229600" cy="624852"/>
          </a:xfrm>
        </p:spPr>
        <p:txBody>
          <a:bodyPr/>
          <a:lstStyle/>
          <a:p>
            <a:r>
              <a:rPr lang="ru-RU" dirty="0">
                <a:solidFill>
                  <a:srgbClr val="008000"/>
                </a:solidFill>
              </a:rPr>
              <a:t>Подключение и настройка. Шаг</a:t>
            </a:r>
            <a:r>
              <a:rPr lang="en-US" dirty="0">
                <a:solidFill>
                  <a:srgbClr val="008000"/>
                </a:solidFill>
              </a:rPr>
              <a:t> </a:t>
            </a:r>
            <a:r>
              <a:rPr lang="ru-RU" dirty="0">
                <a:solidFill>
                  <a:srgbClr val="008000"/>
                </a:solidFill>
              </a:rPr>
              <a:t>3</a:t>
            </a:r>
            <a:endParaRPr lang="en-US" dirty="0">
              <a:solidFill>
                <a:srgbClr val="008000"/>
              </a:solidFill>
            </a:endParaRPr>
          </a:p>
        </p:txBody>
      </p:sp>
      <p:sp>
        <p:nvSpPr>
          <p:cNvPr id="8" name="16-Point Star 7"/>
          <p:cNvSpPr/>
          <p:nvPr/>
        </p:nvSpPr>
        <p:spPr>
          <a:xfrm>
            <a:off x="5247192" y="5758805"/>
            <a:ext cx="1066800" cy="457200"/>
          </a:xfrm>
          <a:prstGeom prst="star1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descr="D:\Полив\Work\Семинар_декабрь 2017_Sicce &amp; RB Новинки\RB Wi-Fi module\ВайФай модуль\S71208-1418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3914" y="2946366"/>
            <a:ext cx="1839536" cy="3269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437238"/>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Полив\Work\Семинар_декабрь 2017_Sicce &amp; RB Новинки\RB Wi-Fi module\ВайФай модуль\2wifi_rain bir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70" b="18325"/>
          <a:stretch/>
        </p:blipFill>
        <p:spPr bwMode="auto">
          <a:xfrm>
            <a:off x="1962150" y="457200"/>
            <a:ext cx="5467830" cy="590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957000"/>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4294967295"/>
          </p:nvPr>
        </p:nvSpPr>
        <p:spPr>
          <a:xfrm>
            <a:off x="2510789" y="1270635"/>
            <a:ext cx="4122420" cy="1676400"/>
          </a:xfrm>
        </p:spPr>
        <p:txBody>
          <a:bodyPr/>
          <a:lstStyle/>
          <a:p>
            <a:pPr eaLnBrk="1" hangingPunct="1"/>
            <a:r>
              <a:rPr lang="ru-RU" altLang="en-US" dirty="0" smtClean="0">
                <a:solidFill>
                  <a:srgbClr val="008000"/>
                </a:solidFill>
              </a:rPr>
              <a:t>Простой в управлении</a:t>
            </a:r>
          </a:p>
          <a:p>
            <a:pPr eaLnBrk="1" hangingPunct="1"/>
            <a:r>
              <a:rPr lang="ru-RU" altLang="en-US" dirty="0">
                <a:solidFill>
                  <a:srgbClr val="008000"/>
                </a:solidFill>
              </a:rPr>
              <a:t>Гибкий в настройке</a:t>
            </a:r>
          </a:p>
          <a:p>
            <a:pPr eaLnBrk="1" hangingPunct="1"/>
            <a:r>
              <a:rPr lang="ru-RU" altLang="en-US" dirty="0" smtClean="0">
                <a:solidFill>
                  <a:srgbClr val="008000"/>
                </a:solidFill>
              </a:rPr>
              <a:t>Надежный</a:t>
            </a:r>
            <a:endParaRPr lang="en-US" altLang="en-US" dirty="0" smtClean="0">
              <a:solidFill>
                <a:srgbClr val="008000"/>
              </a:solidFill>
            </a:endParaRPr>
          </a:p>
        </p:txBody>
      </p:sp>
      <p:sp>
        <p:nvSpPr>
          <p:cNvPr id="5" name="Title 1"/>
          <p:cNvSpPr txBox="1">
            <a:spLocks/>
          </p:cNvSpPr>
          <p:nvPr/>
        </p:nvSpPr>
        <p:spPr bwMode="auto">
          <a:xfrm>
            <a:off x="457199" y="56007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cs typeface="Arial" charset="0"/>
              </a:defRPr>
            </a:lvl2pPr>
            <a:lvl3pPr algn="ctr" rtl="0" eaLnBrk="0" fontAlgn="base" hangingPunct="0">
              <a:spcBef>
                <a:spcPct val="0"/>
              </a:spcBef>
              <a:spcAft>
                <a:spcPct val="0"/>
              </a:spcAft>
              <a:defRPr sz="3200" b="1">
                <a:solidFill>
                  <a:schemeClr val="tx2"/>
                </a:solidFill>
                <a:latin typeface="Arial" charset="0"/>
                <a:cs typeface="Arial" charset="0"/>
              </a:defRPr>
            </a:lvl3pPr>
            <a:lvl4pPr algn="ctr" rtl="0" eaLnBrk="0" fontAlgn="base" hangingPunct="0">
              <a:spcBef>
                <a:spcPct val="0"/>
              </a:spcBef>
              <a:spcAft>
                <a:spcPct val="0"/>
              </a:spcAft>
              <a:defRPr sz="3200" b="1">
                <a:solidFill>
                  <a:schemeClr val="tx2"/>
                </a:solidFill>
                <a:latin typeface="Arial" charset="0"/>
                <a:cs typeface="Arial" charset="0"/>
              </a:defRPr>
            </a:lvl4pPr>
            <a:lvl5pPr algn="ctr" rtl="0" eaLnBrk="0" fontAlgn="base" hangingPunct="0">
              <a:spcBef>
                <a:spcPct val="0"/>
              </a:spcBef>
              <a:spcAft>
                <a:spcPct val="0"/>
              </a:spcAft>
              <a:defRPr sz="3200" b="1">
                <a:solidFill>
                  <a:schemeClr val="tx2"/>
                </a:solidFill>
                <a:latin typeface="Arial" charset="0"/>
                <a:cs typeface="Arial" charset="0"/>
              </a:defRPr>
            </a:lvl5pPr>
            <a:lvl6pPr marL="457200" algn="ctr" rtl="0" fontAlgn="base">
              <a:spcBef>
                <a:spcPct val="0"/>
              </a:spcBef>
              <a:spcAft>
                <a:spcPct val="0"/>
              </a:spcAft>
              <a:defRPr sz="3200" b="1">
                <a:solidFill>
                  <a:schemeClr val="tx2"/>
                </a:solidFill>
                <a:latin typeface="Arial" charset="0"/>
                <a:cs typeface="Arial" charset="0"/>
              </a:defRPr>
            </a:lvl6pPr>
            <a:lvl7pPr marL="914400" algn="ctr" rtl="0" fontAlgn="base">
              <a:spcBef>
                <a:spcPct val="0"/>
              </a:spcBef>
              <a:spcAft>
                <a:spcPct val="0"/>
              </a:spcAft>
              <a:defRPr sz="3200" b="1">
                <a:solidFill>
                  <a:schemeClr val="tx2"/>
                </a:solidFill>
                <a:latin typeface="Arial" charset="0"/>
                <a:cs typeface="Arial" charset="0"/>
              </a:defRPr>
            </a:lvl7pPr>
            <a:lvl8pPr marL="1371600" algn="ctr" rtl="0" fontAlgn="base">
              <a:spcBef>
                <a:spcPct val="0"/>
              </a:spcBef>
              <a:spcAft>
                <a:spcPct val="0"/>
              </a:spcAft>
              <a:defRPr sz="3200" b="1">
                <a:solidFill>
                  <a:schemeClr val="tx2"/>
                </a:solidFill>
                <a:latin typeface="Arial" charset="0"/>
                <a:cs typeface="Arial" charset="0"/>
              </a:defRPr>
            </a:lvl8pPr>
            <a:lvl9pPr marL="1828800" algn="ctr" rtl="0" fontAlgn="base">
              <a:spcBef>
                <a:spcPct val="0"/>
              </a:spcBef>
              <a:spcAft>
                <a:spcPct val="0"/>
              </a:spcAft>
              <a:defRPr sz="3200" b="1">
                <a:solidFill>
                  <a:schemeClr val="tx2"/>
                </a:solidFill>
                <a:latin typeface="Arial" charset="0"/>
                <a:cs typeface="Arial" charset="0"/>
              </a:defRPr>
            </a:lvl9pPr>
          </a:lstStyle>
          <a:p>
            <a:pPr>
              <a:defRPr/>
            </a:pPr>
            <a:r>
              <a:rPr lang="en-US" kern="0" dirty="0" smtClean="0">
                <a:solidFill>
                  <a:srgbClr val="008000"/>
                </a:solidFill>
              </a:rPr>
              <a:t>ESP-TM2 Wi</a:t>
            </a:r>
            <a:r>
              <a:rPr lang="ru-RU" kern="0" dirty="0" smtClean="0">
                <a:solidFill>
                  <a:srgbClr val="008000"/>
                </a:solidFill>
              </a:rPr>
              <a:t>-</a:t>
            </a:r>
            <a:r>
              <a:rPr lang="en-US" kern="0" dirty="0" smtClean="0">
                <a:solidFill>
                  <a:srgbClr val="008000"/>
                </a:solidFill>
              </a:rPr>
              <a:t>Fi Ready</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3200400"/>
            <a:ext cx="4390837" cy="323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08037"/>
          </a:xfrm>
        </p:spPr>
        <p:txBody>
          <a:bodyPr/>
          <a:lstStyle/>
          <a:p>
            <a:r>
              <a:rPr lang="ru-RU" sz="2800" dirty="0" smtClean="0">
                <a:solidFill>
                  <a:schemeClr val="tx1"/>
                </a:solidFill>
              </a:rPr>
              <a:t>Автоматическая сезонная корректировка</a:t>
            </a:r>
            <a:endParaRPr lang="en-US" sz="2800" i="1" dirty="0">
              <a:solidFill>
                <a:schemeClr val="tx1"/>
              </a:solidFill>
            </a:endParaRPr>
          </a:p>
        </p:txBody>
      </p:sp>
      <p:sp>
        <p:nvSpPr>
          <p:cNvPr id="3" name="Content Placeholder 2"/>
          <p:cNvSpPr>
            <a:spLocks noGrp="1"/>
          </p:cNvSpPr>
          <p:nvPr>
            <p:ph idx="1"/>
          </p:nvPr>
        </p:nvSpPr>
        <p:spPr>
          <a:xfrm>
            <a:off x="457200" y="1250314"/>
            <a:ext cx="8458200" cy="2026286"/>
          </a:xfrm>
        </p:spPr>
        <p:txBody>
          <a:bodyPr/>
          <a:lstStyle/>
          <a:p>
            <a:r>
              <a:rPr lang="ru-RU" sz="1800" dirty="0"/>
              <a:t>Ежедневные </a:t>
            </a:r>
            <a:r>
              <a:rPr lang="ru-RU" sz="1800" dirty="0" smtClean="0"/>
              <a:t>автоматические сезонные </a:t>
            </a:r>
            <a:r>
              <a:rPr lang="ru-RU" sz="1800" dirty="0"/>
              <a:t>корректировки, рассчитанные на основе текущих и исторических данных по погоде для каждого почтового </a:t>
            </a:r>
            <a:r>
              <a:rPr lang="ru-RU" sz="1800" dirty="0" smtClean="0"/>
              <a:t>индекса </a:t>
            </a:r>
            <a:r>
              <a:rPr lang="ru-RU" sz="1800" dirty="0"/>
              <a:t>(требуется </a:t>
            </a:r>
            <a:r>
              <a:rPr lang="ru-RU" sz="1800" dirty="0" err="1" smtClean="0"/>
              <a:t>Wi-Fi</a:t>
            </a:r>
            <a:r>
              <a:rPr lang="en-US" sz="1800" dirty="0" smtClean="0"/>
              <a:t>)</a:t>
            </a:r>
          </a:p>
          <a:p>
            <a:pPr lvl="1"/>
            <a:r>
              <a:rPr lang="ru-RU" sz="1600" dirty="0"/>
              <a:t>Использует </a:t>
            </a:r>
            <a:r>
              <a:rPr lang="ru-RU" sz="1600" dirty="0" smtClean="0"/>
              <a:t>ET-формулы. </a:t>
            </a:r>
            <a:r>
              <a:rPr lang="ru-RU" sz="1600" dirty="0"/>
              <a:t>Принимает во внимание температуру, влажность, скорость ветра, сезон, осадки и </a:t>
            </a:r>
            <a:r>
              <a:rPr lang="ru-RU" sz="1600" dirty="0" smtClean="0"/>
              <a:t>местоположение</a:t>
            </a:r>
            <a:endParaRPr lang="en-US" sz="1600" dirty="0" smtClean="0"/>
          </a:p>
          <a:p>
            <a:r>
              <a:rPr lang="ru-RU" sz="1800" dirty="0" smtClean="0"/>
              <a:t>Экономия на воде до </a:t>
            </a:r>
            <a:r>
              <a:rPr lang="en-US" sz="1800" dirty="0" smtClean="0"/>
              <a:t>30% </a:t>
            </a:r>
            <a:endParaRPr lang="en-US" sz="20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274" y="3657600"/>
            <a:ext cx="3578096"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343400" y="5943600"/>
            <a:ext cx="3436454" cy="338554"/>
          </a:xfrm>
          <a:prstGeom prst="rect">
            <a:avLst/>
          </a:prstGeom>
        </p:spPr>
        <p:txBody>
          <a:bodyPr wrap="none">
            <a:spAutoFit/>
          </a:bodyPr>
          <a:lstStyle/>
          <a:p>
            <a:r>
              <a:rPr lang="en-US" sz="1600" dirty="0" smtClean="0"/>
              <a:t>** </a:t>
            </a:r>
            <a:r>
              <a:rPr lang="ru-RU" sz="1600" dirty="0"/>
              <a:t>Пример для Северной Америки</a:t>
            </a:r>
            <a:endParaRPr lang="en-US" sz="1600" dirty="0"/>
          </a:p>
        </p:txBody>
      </p:sp>
      <p:sp>
        <p:nvSpPr>
          <p:cNvPr id="4" name="TextBox 3"/>
          <p:cNvSpPr txBox="1"/>
          <p:nvPr/>
        </p:nvSpPr>
        <p:spPr>
          <a:xfrm>
            <a:off x="4953000" y="3733801"/>
            <a:ext cx="3352800" cy="646331"/>
          </a:xfrm>
          <a:prstGeom prst="rect">
            <a:avLst/>
          </a:prstGeom>
          <a:noFill/>
        </p:spPr>
        <p:txBody>
          <a:bodyPr wrap="square" rtlCol="0">
            <a:spAutoFit/>
          </a:bodyPr>
          <a:lstStyle/>
          <a:p>
            <a:pPr algn="ctr"/>
            <a:r>
              <a:rPr lang="ru-RU" dirty="0" smtClean="0">
                <a:solidFill>
                  <a:schemeClr val="bg1"/>
                </a:solidFill>
              </a:rPr>
              <a:t>Сезонные потребности в поливе</a:t>
            </a:r>
            <a:endParaRPr lang="ru-RU" dirty="0">
              <a:solidFill>
                <a:schemeClr val="bg1"/>
              </a:solidFill>
            </a:endParaRPr>
          </a:p>
        </p:txBody>
      </p:sp>
      <p:pic>
        <p:nvPicPr>
          <p:cNvPr id="8"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3352800"/>
            <a:ext cx="3124200" cy="3092400"/>
          </a:xfrm>
          <a:prstGeom prst="rect">
            <a:avLst/>
          </a:prstGeom>
        </p:spPr>
      </p:pic>
    </p:spTree>
    <p:extLst>
      <p:ext uri="{BB962C8B-B14F-4D97-AF65-F5344CB8AC3E}">
        <p14:creationId xmlns:p14="http://schemas.microsoft.com/office/powerpoint/2010/main" val="62178823"/>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lstStyle/>
          <a:p>
            <a:r>
              <a:rPr lang="ru-RU" dirty="0">
                <a:solidFill>
                  <a:srgbClr val="008000"/>
                </a:solidFill>
              </a:rPr>
              <a:t>Настройка уведомлений</a:t>
            </a:r>
            <a:endParaRPr lang="en-US" dirty="0">
              <a:solidFill>
                <a:srgbClr val="00800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0588" y="1295400"/>
            <a:ext cx="2836918" cy="4986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12-Point Star 3"/>
          <p:cNvSpPr/>
          <p:nvPr/>
        </p:nvSpPr>
        <p:spPr>
          <a:xfrm>
            <a:off x="7239000" y="2590800"/>
            <a:ext cx="1219200" cy="4267200"/>
          </a:xfrm>
          <a:prstGeom prst="star1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295400"/>
            <a:ext cx="2755212" cy="497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2-Point Star 10"/>
          <p:cNvSpPr/>
          <p:nvPr/>
        </p:nvSpPr>
        <p:spPr>
          <a:xfrm>
            <a:off x="3124200" y="5562600"/>
            <a:ext cx="1104900" cy="1066800"/>
          </a:xfrm>
          <a:prstGeom prst="star1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62000" y="914400"/>
            <a:ext cx="762000" cy="646331"/>
          </a:xfrm>
          <a:prstGeom prst="rect">
            <a:avLst/>
          </a:prstGeom>
          <a:noFill/>
        </p:spPr>
        <p:txBody>
          <a:bodyPr wrap="square" rtlCol="0">
            <a:spAutoFit/>
          </a:bodyPr>
          <a:lstStyle/>
          <a:p>
            <a:r>
              <a:rPr lang="en-US" sz="3600" dirty="0" smtClean="0">
                <a:sym typeface="Wingdings"/>
              </a:rPr>
              <a:t></a:t>
            </a:r>
            <a:endParaRPr lang="en-US" sz="3600" dirty="0"/>
          </a:p>
        </p:txBody>
      </p:sp>
      <p:sp>
        <p:nvSpPr>
          <p:cNvPr id="13" name="TextBox 12"/>
          <p:cNvSpPr txBox="1"/>
          <p:nvPr/>
        </p:nvSpPr>
        <p:spPr>
          <a:xfrm>
            <a:off x="7924800" y="914400"/>
            <a:ext cx="762000" cy="646331"/>
          </a:xfrm>
          <a:prstGeom prst="rect">
            <a:avLst/>
          </a:prstGeom>
          <a:noFill/>
        </p:spPr>
        <p:txBody>
          <a:bodyPr wrap="square" rtlCol="0">
            <a:spAutoFit/>
          </a:bodyPr>
          <a:lstStyle/>
          <a:p>
            <a:r>
              <a:rPr lang="en-US" sz="3600" dirty="0" smtClean="0">
                <a:sym typeface="Wingdings"/>
              </a:rPr>
              <a:t></a:t>
            </a:r>
            <a:endParaRPr lang="en-US" sz="3600" dirty="0"/>
          </a:p>
        </p:txBody>
      </p:sp>
      <p:sp>
        <p:nvSpPr>
          <p:cNvPr id="9" name="Rectangle 8"/>
          <p:cNvSpPr/>
          <p:nvPr/>
        </p:nvSpPr>
        <p:spPr>
          <a:xfrm>
            <a:off x="1143000" y="3048000"/>
            <a:ext cx="28956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435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16" y="692696"/>
            <a:ext cx="8229600" cy="533400"/>
          </a:xfrm>
        </p:spPr>
        <p:txBody>
          <a:bodyPr/>
          <a:lstStyle/>
          <a:p>
            <a:r>
              <a:rPr lang="ru-RU" dirty="0">
                <a:solidFill>
                  <a:srgbClr val="008000"/>
                </a:solidFill>
              </a:rPr>
              <a:t>Настройка уведомлений</a:t>
            </a:r>
            <a:endParaRPr lang="en-US" dirty="0">
              <a:solidFill>
                <a:srgbClr val="008000"/>
              </a:solidFill>
            </a:endParaRPr>
          </a:p>
        </p:txBody>
      </p:sp>
      <p:pic>
        <p:nvPicPr>
          <p:cNvPr id="10" name="Picture 2" descr="D:\Полив\Work\Семинар_декабрь 2017_Sicce &amp; RB Новинки\RB Wi-Fi module\ВайФай модуль\S71208-1449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05" y="1658394"/>
            <a:ext cx="1927570" cy="342679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Прямая со стрелкой 11"/>
          <p:cNvCxnSpPr/>
          <p:nvPr/>
        </p:nvCxnSpPr>
        <p:spPr>
          <a:xfrm>
            <a:off x="2210875" y="4149080"/>
            <a:ext cx="40141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Прямоугольник 13"/>
          <p:cNvSpPr/>
          <p:nvPr/>
        </p:nvSpPr>
        <p:spPr>
          <a:xfrm>
            <a:off x="4950156" y="1658394"/>
            <a:ext cx="3929811" cy="4462760"/>
          </a:xfrm>
          <a:prstGeom prst="rect">
            <a:avLst/>
          </a:prstGeom>
        </p:spPr>
        <p:txBody>
          <a:bodyPr wrap="square">
            <a:spAutoFit/>
          </a:bodyPr>
          <a:lstStyle/>
          <a:p>
            <a:pPr marL="457200" indent="-457200">
              <a:buFont typeface="Arial" panose="020B0604020202020204" pitchFamily="34" charset="0"/>
              <a:buChar char="•"/>
            </a:pPr>
            <a:r>
              <a:rPr lang="ru-RU" sz="2000" b="1" dirty="0" smtClean="0"/>
              <a:t>Перезагрузке модуля</a:t>
            </a:r>
          </a:p>
          <a:p>
            <a:endParaRPr lang="ru-RU" sz="800" b="1" dirty="0" smtClean="0"/>
          </a:p>
          <a:p>
            <a:pPr marL="457200" indent="-457200">
              <a:buFont typeface="Arial" panose="020B0604020202020204" pitchFamily="34" charset="0"/>
              <a:buChar char="•"/>
            </a:pPr>
            <a:r>
              <a:rPr lang="ru-RU" sz="2000" b="1" dirty="0" smtClean="0"/>
              <a:t>Ошибке даты и времени</a:t>
            </a:r>
          </a:p>
          <a:p>
            <a:endParaRPr lang="ru-RU" sz="800" b="1" dirty="0" smtClean="0"/>
          </a:p>
          <a:p>
            <a:pPr marL="457200" indent="-457200">
              <a:buFont typeface="Arial" panose="020B0604020202020204" pitchFamily="34" charset="0"/>
              <a:buChar char="•"/>
            </a:pPr>
            <a:r>
              <a:rPr lang="ru-RU" sz="2000" b="1" dirty="0" smtClean="0"/>
              <a:t>Коротком замыкании соленоида</a:t>
            </a:r>
          </a:p>
          <a:p>
            <a:endParaRPr lang="ru-RU" sz="800" b="1" dirty="0" smtClean="0"/>
          </a:p>
          <a:p>
            <a:pPr marL="457200" indent="-457200">
              <a:buFont typeface="Arial" panose="020B0604020202020204" pitchFamily="34" charset="0"/>
              <a:buChar char="•"/>
            </a:pPr>
            <a:r>
              <a:rPr lang="ru-RU" sz="2000" b="1" dirty="0" smtClean="0"/>
              <a:t>Потере связи с модулем</a:t>
            </a:r>
          </a:p>
          <a:p>
            <a:endParaRPr lang="ru-RU" sz="800" b="1" dirty="0" smtClean="0"/>
          </a:p>
          <a:p>
            <a:pPr marL="457200" indent="-457200">
              <a:buFont typeface="Arial" panose="020B0604020202020204" pitchFamily="34" charset="0"/>
              <a:buChar char="•"/>
            </a:pPr>
            <a:r>
              <a:rPr lang="ru-RU" sz="2000" b="1" dirty="0" smtClean="0"/>
              <a:t>Доступе к системе</a:t>
            </a:r>
          </a:p>
          <a:p>
            <a:endParaRPr lang="ru-RU" sz="800" b="1" dirty="0" smtClean="0"/>
          </a:p>
          <a:p>
            <a:pPr marL="457200" indent="-457200">
              <a:buFont typeface="Arial" panose="020B0604020202020204" pitchFamily="34" charset="0"/>
              <a:buChar char="•"/>
            </a:pPr>
            <a:r>
              <a:rPr lang="ru-RU" sz="2000" b="1" dirty="0" smtClean="0"/>
              <a:t>Автоматических сезонных настройках</a:t>
            </a:r>
          </a:p>
          <a:p>
            <a:endParaRPr lang="ru-RU" sz="800" b="1" dirty="0" smtClean="0"/>
          </a:p>
          <a:p>
            <a:pPr marL="457200" indent="-457200">
              <a:buFont typeface="Arial" panose="020B0604020202020204" pitchFamily="34" charset="0"/>
              <a:buChar char="•"/>
            </a:pPr>
            <a:r>
              <a:rPr lang="ru-RU" sz="2000" b="1" dirty="0" smtClean="0"/>
              <a:t>Заморозках</a:t>
            </a:r>
          </a:p>
          <a:p>
            <a:endParaRPr lang="ru-RU" sz="800" b="1" dirty="0" smtClean="0"/>
          </a:p>
          <a:p>
            <a:pPr marL="457200" indent="-457200">
              <a:buFont typeface="Arial" panose="020B0604020202020204" pitchFamily="34" charset="0"/>
              <a:buChar char="•"/>
            </a:pPr>
            <a:r>
              <a:rPr lang="ru-RU" sz="2000" b="1" dirty="0" smtClean="0"/>
              <a:t>Завершении орошения.</a:t>
            </a:r>
          </a:p>
          <a:p>
            <a:pPr algn="ctr"/>
            <a:endParaRPr lang="ru-RU" sz="2800" dirty="0"/>
          </a:p>
        </p:txBody>
      </p:sp>
    </p:spTree>
    <p:extLst>
      <p:ext uri="{BB962C8B-B14F-4D97-AF65-F5344CB8AC3E}">
        <p14:creationId xmlns:p14="http://schemas.microsoft.com/office/powerpoint/2010/main" val="664770262"/>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iGordon\Desktop\LNK Training - Distributor\PICs\file8.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078" y="3627536"/>
            <a:ext cx="1335980" cy="23762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0039" y="609600"/>
            <a:ext cx="8229600" cy="796627"/>
          </a:xfrm>
        </p:spPr>
        <p:txBody>
          <a:bodyPr/>
          <a:lstStyle/>
          <a:p>
            <a:r>
              <a:rPr lang="ru-RU" sz="3200" dirty="0" smtClean="0">
                <a:solidFill>
                  <a:srgbClr val="008000"/>
                </a:solidFill>
              </a:rPr>
              <a:t>Распределение </a:t>
            </a:r>
            <a:r>
              <a:rPr lang="ru-RU" sz="3200" dirty="0">
                <a:solidFill>
                  <a:srgbClr val="008000"/>
                </a:solidFill>
              </a:rPr>
              <a:t>доступа. </a:t>
            </a:r>
            <a:r>
              <a:rPr lang="ru-RU" sz="3200" dirty="0" smtClean="0">
                <a:solidFill>
                  <a:srgbClr val="008000"/>
                </a:solidFill>
              </a:rPr>
              <a:t>Шаг 4</a:t>
            </a:r>
            <a:endParaRPr lang="en-US" sz="3200" dirty="0">
              <a:solidFill>
                <a:srgbClr val="008000"/>
              </a:solidFill>
            </a:endParaRPr>
          </a:p>
        </p:txBody>
      </p:sp>
      <p:sp>
        <p:nvSpPr>
          <p:cNvPr id="3" name="Content Placeholder 2"/>
          <p:cNvSpPr>
            <a:spLocks noGrp="1"/>
          </p:cNvSpPr>
          <p:nvPr>
            <p:ph idx="1"/>
          </p:nvPr>
        </p:nvSpPr>
        <p:spPr>
          <a:xfrm>
            <a:off x="247762" y="1545135"/>
            <a:ext cx="8548722" cy="1666549"/>
          </a:xfrm>
        </p:spPr>
        <p:txBody>
          <a:bodyPr/>
          <a:lstStyle/>
          <a:p>
            <a:r>
              <a:rPr lang="ru-RU" sz="2000" dirty="0"/>
              <a:t>Приглашение других лиц к доступу </a:t>
            </a:r>
            <a:r>
              <a:rPr lang="ru-RU" sz="2000" dirty="0" smtClean="0"/>
              <a:t>управления контроллером</a:t>
            </a:r>
            <a:endParaRPr lang="en-US" sz="2000" dirty="0" smtClean="0"/>
          </a:p>
          <a:p>
            <a:pPr lvl="1"/>
            <a:r>
              <a:rPr lang="ru-RU" sz="2000" dirty="0"/>
              <a:t>Отправьте пригласительное письмо </a:t>
            </a:r>
          </a:p>
          <a:p>
            <a:pPr lvl="1"/>
            <a:r>
              <a:rPr lang="ru-RU" sz="2000" dirty="0"/>
              <a:t>Предоставьте доступ на 24, 48 часов или постоянно</a:t>
            </a:r>
          </a:p>
          <a:p>
            <a:pPr lvl="1"/>
            <a:r>
              <a:rPr lang="ru-RU" sz="2000" dirty="0"/>
              <a:t>Отмените доступ в любое время, изменив пароль контроллера</a:t>
            </a:r>
            <a:endParaRPr lang="en-US" sz="2000" dirty="0"/>
          </a:p>
        </p:txBody>
      </p:sp>
      <p:sp>
        <p:nvSpPr>
          <p:cNvPr id="4" name="12-Point Star 3"/>
          <p:cNvSpPr/>
          <p:nvPr/>
        </p:nvSpPr>
        <p:spPr>
          <a:xfrm>
            <a:off x="1295814" y="4075302"/>
            <a:ext cx="381000" cy="381000"/>
          </a:xfrm>
          <a:prstGeom prst="star1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1236" y="3522908"/>
            <a:ext cx="1504700" cy="2676359"/>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2114" y="3508514"/>
            <a:ext cx="3866575" cy="2690753"/>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28401477"/>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990656" cy="685800"/>
          </a:xfrm>
        </p:spPr>
        <p:txBody>
          <a:bodyPr/>
          <a:lstStyle/>
          <a:p>
            <a:r>
              <a:rPr lang="ru-RU" dirty="0" smtClean="0">
                <a:solidFill>
                  <a:srgbClr val="008000"/>
                </a:solidFill>
              </a:rPr>
              <a:t>Безопасность</a:t>
            </a:r>
            <a:endParaRPr lang="en-US" dirty="0">
              <a:solidFill>
                <a:srgbClr val="008000"/>
              </a:solidFill>
            </a:endParaRPr>
          </a:p>
        </p:txBody>
      </p:sp>
      <p:sp>
        <p:nvSpPr>
          <p:cNvPr id="4" name="Rectangle 3"/>
          <p:cNvSpPr/>
          <p:nvPr/>
        </p:nvSpPr>
        <p:spPr>
          <a:xfrm>
            <a:off x="251520" y="1740524"/>
            <a:ext cx="5544616" cy="4154984"/>
          </a:xfrm>
          <a:prstGeom prst="rect">
            <a:avLst/>
          </a:prstGeom>
        </p:spPr>
        <p:txBody>
          <a:bodyPr wrap="square">
            <a:spAutoFit/>
          </a:bodyPr>
          <a:lstStyle/>
          <a:p>
            <a:pPr marL="342900" indent="-342900">
              <a:buFontTx/>
              <a:buChar char="-"/>
            </a:pPr>
            <a:r>
              <a:rPr lang="ru-RU" sz="2200" dirty="0">
                <a:latin typeface="+mn-lt"/>
              </a:rPr>
              <a:t>Для </a:t>
            </a:r>
            <a:r>
              <a:rPr lang="ru-RU" sz="2200" dirty="0" smtClean="0">
                <a:latin typeface="+mn-lt"/>
              </a:rPr>
              <a:t>доступа </a:t>
            </a:r>
            <a:r>
              <a:rPr lang="ru-RU" sz="2200" dirty="0">
                <a:latin typeface="+mn-lt"/>
              </a:rPr>
              <a:t>другим пользователям требуется пароль контроллера </a:t>
            </a:r>
            <a:endParaRPr lang="ru-RU" sz="2200" dirty="0" smtClean="0">
              <a:latin typeface="+mn-lt"/>
            </a:endParaRPr>
          </a:p>
          <a:p>
            <a:pPr marL="342900" indent="-342900">
              <a:buFontTx/>
              <a:buChar char="-"/>
            </a:pPr>
            <a:endParaRPr lang="ru-RU" sz="2200" dirty="0">
              <a:latin typeface="+mn-lt"/>
            </a:endParaRPr>
          </a:p>
          <a:p>
            <a:pPr marL="342900" indent="-342900">
              <a:buFontTx/>
              <a:buChar char="-"/>
            </a:pPr>
            <a:r>
              <a:rPr lang="ru-RU" sz="2200" dirty="0" smtClean="0">
                <a:latin typeface="+mn-lt"/>
              </a:rPr>
              <a:t>Для </a:t>
            </a:r>
            <a:r>
              <a:rPr lang="ru-RU" sz="2200" dirty="0">
                <a:latin typeface="+mn-lt"/>
              </a:rPr>
              <a:t>изменения других настроек </a:t>
            </a:r>
            <a:r>
              <a:rPr lang="ru-RU" sz="2200" dirty="0" smtClean="0">
                <a:latin typeface="+mn-lt"/>
              </a:rPr>
              <a:t>также </a:t>
            </a:r>
            <a:r>
              <a:rPr lang="ru-RU" sz="2200" dirty="0">
                <a:latin typeface="+mn-lt"/>
              </a:rPr>
              <a:t>требуется пароль контроллера </a:t>
            </a:r>
            <a:endParaRPr lang="ru-RU" sz="2200" dirty="0" smtClean="0">
              <a:latin typeface="+mn-lt"/>
            </a:endParaRPr>
          </a:p>
          <a:p>
            <a:pPr marL="342900" indent="-342900">
              <a:buFontTx/>
              <a:buChar char="-"/>
            </a:pPr>
            <a:endParaRPr lang="ru-RU" sz="2200" dirty="0">
              <a:latin typeface="+mn-lt"/>
            </a:endParaRPr>
          </a:p>
          <a:p>
            <a:pPr marL="342900" indent="-342900">
              <a:buFontTx/>
              <a:buChar char="-"/>
            </a:pPr>
            <a:r>
              <a:rPr lang="ru-RU" sz="2200" dirty="0" smtClean="0">
                <a:latin typeface="+mn-lt"/>
              </a:rPr>
              <a:t>Этот </a:t>
            </a:r>
            <a:r>
              <a:rPr lang="ru-RU" sz="2200" dirty="0">
                <a:latin typeface="+mn-lt"/>
              </a:rPr>
              <a:t>пароль в любой момент может быть сброшен, если у вас есть текущий; если же у вас нет текущего пароля, то тогда  необходимо будет установить новое соединение с </a:t>
            </a:r>
            <a:r>
              <a:rPr lang="ru-RU" sz="2200" dirty="0" smtClean="0">
                <a:latin typeface="+mn-lt"/>
              </a:rPr>
              <a:t>контроллером с новым паролем</a:t>
            </a:r>
            <a:endParaRPr lang="en-US" sz="22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740524"/>
            <a:ext cx="2436638" cy="43339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4917028"/>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887412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Rounded Rectangle 5"/>
          <p:cNvSpPr>
            <a:spLocks noChangeArrowheads="1"/>
          </p:cNvSpPr>
          <p:nvPr/>
        </p:nvSpPr>
        <p:spPr bwMode="auto">
          <a:xfrm>
            <a:off x="1770063" y="1066800"/>
            <a:ext cx="5638800" cy="609600"/>
          </a:xfrm>
          <a:prstGeom prst="roundRect">
            <a:avLst>
              <a:gd name="adj" fmla="val 16667"/>
            </a:avLst>
          </a:prstGeom>
          <a:solidFill>
            <a:srgbClr val="008651"/>
          </a:solidFill>
          <a:ln w="9525" algn="ctr">
            <a:solidFill>
              <a:schemeClr val="tx1"/>
            </a:solidFill>
            <a:round/>
            <a:headEnd/>
            <a:tailEnd/>
          </a:ln>
        </p:spPr>
        <p:txBody>
          <a:bodyPr anchor="ctr"/>
          <a:lstStyle>
            <a:lvl1pPr>
              <a:spcBef>
                <a:spcPct val="50000"/>
              </a:spcBef>
              <a:buFont typeface="Wingdings" panose="05000000000000000000" pitchFamily="2" charset="2"/>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ru-RU" altLang="ru-RU" sz="3200" dirty="0">
                <a:solidFill>
                  <a:schemeClr val="bg1"/>
                </a:solidFill>
              </a:rPr>
              <a:t>СПАСИБО ЗА ВНИМАНИЕ!</a:t>
            </a:r>
            <a:endParaRPr lang="en-GB" altLang="ru-RU" sz="1800" b="0" dirty="0">
              <a:solidFill>
                <a:schemeClr val="bg1"/>
              </a:solidFill>
            </a:endParaRPr>
          </a:p>
        </p:txBody>
      </p:sp>
    </p:spTree>
    <p:extLst>
      <p:ext uri="{BB962C8B-B14F-4D97-AF65-F5344CB8AC3E}">
        <p14:creationId xmlns:p14="http://schemas.microsoft.com/office/powerpoint/2010/main" val="1344584596"/>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733" y="543605"/>
            <a:ext cx="8229600" cy="533400"/>
          </a:xfrm>
        </p:spPr>
        <p:txBody>
          <a:bodyPr/>
          <a:lstStyle/>
          <a:p>
            <a:r>
              <a:rPr lang="ru-RU" dirty="0" smtClean="0">
                <a:solidFill>
                  <a:srgbClr val="008000"/>
                </a:solidFill>
              </a:rPr>
              <a:t>Что такое </a:t>
            </a:r>
            <a:r>
              <a:rPr lang="en-US" dirty="0" smtClean="0">
                <a:solidFill>
                  <a:srgbClr val="008000"/>
                </a:solidFill>
              </a:rPr>
              <a:t>ESP-TM2?</a:t>
            </a:r>
            <a:endParaRPr lang="en-US" i="1" dirty="0">
              <a:solidFill>
                <a:srgbClr val="008000"/>
              </a:solidFill>
            </a:endParaRPr>
          </a:p>
        </p:txBody>
      </p:sp>
      <p:sp>
        <p:nvSpPr>
          <p:cNvPr id="3" name="Content Placeholder 2"/>
          <p:cNvSpPr>
            <a:spLocks noGrp="1"/>
          </p:cNvSpPr>
          <p:nvPr>
            <p:ph idx="1"/>
          </p:nvPr>
        </p:nvSpPr>
        <p:spPr>
          <a:xfrm>
            <a:off x="381000" y="1220884"/>
            <a:ext cx="8229600" cy="3198716"/>
          </a:xfrm>
        </p:spPr>
        <p:txBody>
          <a:bodyPr/>
          <a:lstStyle/>
          <a:p>
            <a:pPr>
              <a:spcBef>
                <a:spcPts val="600"/>
              </a:spcBef>
            </a:pPr>
            <a:r>
              <a:rPr lang="en-US" sz="2000" dirty="0" smtClean="0"/>
              <a:t>ESP = </a:t>
            </a:r>
            <a:r>
              <a:rPr lang="ru-RU" sz="2000" dirty="0" smtClean="0"/>
              <a:t>Экстра Простое Программирование </a:t>
            </a:r>
          </a:p>
          <a:p>
            <a:pPr marL="0" indent="0">
              <a:spcBef>
                <a:spcPts val="600"/>
              </a:spcBef>
              <a:buNone/>
            </a:pPr>
            <a:r>
              <a:rPr lang="ru-RU" sz="2000" dirty="0" smtClean="0"/>
              <a:t>   (</a:t>
            </a:r>
            <a:r>
              <a:rPr lang="en-US" sz="2000" dirty="0" smtClean="0"/>
              <a:t>Extra Simple Programming</a:t>
            </a:r>
            <a:r>
              <a:rPr lang="ru-RU" sz="2000" dirty="0" smtClean="0"/>
              <a:t>)</a:t>
            </a:r>
            <a:endParaRPr lang="en-US" sz="2000" dirty="0"/>
          </a:p>
          <a:p>
            <a:pPr lvl="1"/>
            <a:r>
              <a:rPr lang="ru-RU" sz="1700" dirty="0" smtClean="0"/>
              <a:t>Следуя традициям, пользовательский интерфейс создан с целью сделать продукт понятнее и проще в использовании</a:t>
            </a:r>
            <a:r>
              <a:rPr lang="en-US" sz="1700" dirty="0" smtClean="0"/>
              <a:t>.</a:t>
            </a:r>
          </a:p>
          <a:p>
            <a:pPr marL="457200" lvl="1" indent="0">
              <a:buNone/>
            </a:pPr>
            <a:r>
              <a:rPr lang="ru-RU" sz="800" dirty="0" smtClean="0"/>
              <a:t>  </a:t>
            </a:r>
            <a:endParaRPr lang="en-US" sz="800" dirty="0" smtClean="0"/>
          </a:p>
          <a:p>
            <a:pPr>
              <a:spcBef>
                <a:spcPts val="600"/>
              </a:spcBef>
            </a:pPr>
            <a:r>
              <a:rPr lang="en-US" sz="2000" dirty="0" smtClean="0"/>
              <a:t>TM2 = </a:t>
            </a:r>
            <a:r>
              <a:rPr lang="ru-RU" sz="2000" dirty="0" smtClean="0"/>
              <a:t>Трактовая Модель </a:t>
            </a:r>
            <a:r>
              <a:rPr lang="en-US" sz="2000" dirty="0" smtClean="0"/>
              <a:t>2</a:t>
            </a:r>
            <a:r>
              <a:rPr lang="ru-RU" sz="2000" baseline="30000" dirty="0" err="1" smtClean="0"/>
              <a:t>го</a:t>
            </a:r>
            <a:r>
              <a:rPr lang="en-US" sz="2000" baseline="30000" dirty="0" smtClean="0"/>
              <a:t> </a:t>
            </a:r>
            <a:r>
              <a:rPr lang="ru-RU" sz="2000" dirty="0"/>
              <a:t> </a:t>
            </a:r>
            <a:r>
              <a:rPr lang="ru-RU" sz="2000" dirty="0" smtClean="0"/>
              <a:t>поколения </a:t>
            </a:r>
          </a:p>
          <a:p>
            <a:pPr marL="0" indent="0">
              <a:spcBef>
                <a:spcPts val="600"/>
              </a:spcBef>
              <a:buNone/>
            </a:pPr>
            <a:r>
              <a:rPr lang="en-US" sz="2000" dirty="0" smtClean="0"/>
              <a:t>   (Tract Model 2</a:t>
            </a:r>
            <a:r>
              <a:rPr lang="en-US" sz="2000" baseline="30000" dirty="0" smtClean="0"/>
              <a:t>nd</a:t>
            </a:r>
            <a:r>
              <a:rPr lang="en-US" sz="2000" dirty="0" smtClean="0"/>
              <a:t> Generation)</a:t>
            </a:r>
          </a:p>
          <a:p>
            <a:pPr lvl="1"/>
            <a:r>
              <a:rPr lang="ru-RU" sz="1700" dirty="0" smtClean="0"/>
              <a:t>Возвращение к популярному техническому решению – контроллер, который обеспечит все нужды по поливу небольшого участка и не ударит по бюджету. </a:t>
            </a:r>
            <a:endParaRPr lang="en-US" sz="17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8408" y="4419600"/>
            <a:ext cx="1761905" cy="176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6124" y="4495800"/>
            <a:ext cx="1690476" cy="180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triped Right Arrow 3"/>
          <p:cNvSpPr/>
          <p:nvPr/>
        </p:nvSpPr>
        <p:spPr>
          <a:xfrm>
            <a:off x="3742267" y="5210062"/>
            <a:ext cx="1134533" cy="381000"/>
          </a:xfrm>
          <a:prstGeom prst="stripedRightArrow">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7413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57200" y="533400"/>
            <a:ext cx="8229600" cy="609600"/>
          </a:xfrm>
        </p:spPr>
        <p:txBody>
          <a:bodyPr/>
          <a:lstStyle/>
          <a:p>
            <a:pPr eaLnBrk="1" hangingPunct="1"/>
            <a:r>
              <a:rPr lang="ru-RU" altLang="en-US" dirty="0" smtClean="0">
                <a:solidFill>
                  <a:srgbClr val="008000"/>
                </a:solidFill>
              </a:rPr>
              <a:t>Простота для пользователя</a:t>
            </a:r>
            <a:endParaRPr lang="en-US" altLang="en-US" dirty="0" smtClean="0">
              <a:solidFill>
                <a:srgbClr val="008000"/>
              </a:solidFill>
            </a:endParaRPr>
          </a:p>
        </p:txBody>
      </p:sp>
      <p:sp>
        <p:nvSpPr>
          <p:cNvPr id="7171" name="Rectangle 3"/>
          <p:cNvSpPr>
            <a:spLocks noGrp="1" noChangeArrowheads="1"/>
          </p:cNvSpPr>
          <p:nvPr>
            <p:ph type="body" idx="4294967295"/>
          </p:nvPr>
        </p:nvSpPr>
        <p:spPr>
          <a:xfrm>
            <a:off x="304800" y="1295400"/>
            <a:ext cx="8410604" cy="4953000"/>
          </a:xfrm>
        </p:spPr>
        <p:txBody>
          <a:bodyPr/>
          <a:lstStyle/>
          <a:p>
            <a:pPr eaLnBrk="1" hangingPunct="1">
              <a:lnSpc>
                <a:spcPct val="80000"/>
              </a:lnSpc>
            </a:pPr>
            <a:r>
              <a:rPr lang="ru-RU" altLang="en-US" sz="2600" dirty="0" smtClean="0"/>
              <a:t>Самый простой для программирования контроллер в линейке </a:t>
            </a:r>
            <a:r>
              <a:rPr lang="en-US" altLang="en-US" sz="2600" dirty="0" smtClean="0"/>
              <a:t>Rain Bird</a:t>
            </a:r>
            <a:r>
              <a:rPr lang="ru-RU" altLang="en-US" sz="2600" dirty="0" smtClean="0"/>
              <a:t>!</a:t>
            </a:r>
            <a:endParaRPr lang="ru-RU" altLang="en-US" sz="2600" dirty="0"/>
          </a:p>
          <a:p>
            <a:pPr eaLnBrk="1" hangingPunct="1">
              <a:lnSpc>
                <a:spcPct val="80000"/>
              </a:lnSpc>
            </a:pPr>
            <a:r>
              <a:rPr lang="en-US" altLang="en-US" sz="2600" dirty="0" smtClean="0"/>
              <a:t> </a:t>
            </a:r>
            <a:r>
              <a:rPr lang="ru-RU" altLang="en-US" sz="2600" dirty="0" smtClean="0"/>
              <a:t>Панель с вращающейся ручкой для настройки</a:t>
            </a:r>
            <a:endParaRPr lang="en-US" altLang="en-US" sz="2600" dirty="0" smtClean="0"/>
          </a:p>
          <a:p>
            <a:pPr lvl="1" eaLnBrk="1" hangingPunct="1">
              <a:lnSpc>
                <a:spcPct val="80000"/>
              </a:lnSpc>
            </a:pPr>
            <a:r>
              <a:rPr lang="ru-RU" altLang="en-US" dirty="0" smtClean="0"/>
              <a:t>Традиционной для монтажников</a:t>
            </a:r>
            <a:endParaRPr lang="en-US" altLang="en-US" dirty="0" smtClean="0"/>
          </a:p>
          <a:p>
            <a:pPr eaLnBrk="1" hangingPunct="1">
              <a:lnSpc>
                <a:spcPct val="80000"/>
              </a:lnSpc>
            </a:pPr>
            <a:r>
              <a:rPr lang="ru-RU" altLang="en-US" sz="2600" dirty="0" smtClean="0"/>
              <a:t>Удобно программируемый график полива</a:t>
            </a:r>
            <a:endParaRPr lang="en-US" altLang="en-US" sz="2600" dirty="0" smtClean="0">
              <a:solidFill>
                <a:srgbClr val="FF0000"/>
              </a:solidFill>
            </a:endParaRPr>
          </a:p>
          <a:p>
            <a:pPr lvl="1" eaLnBrk="1" hangingPunct="1">
              <a:lnSpc>
                <a:spcPct val="80000"/>
              </a:lnSpc>
            </a:pPr>
            <a:r>
              <a:rPr lang="en-US" altLang="en-US" dirty="0" smtClean="0"/>
              <a:t>3 </a:t>
            </a:r>
            <a:r>
              <a:rPr lang="ru-RU" altLang="en-US" dirty="0" smtClean="0"/>
              <a:t>программы </a:t>
            </a:r>
            <a:r>
              <a:rPr lang="en-US" altLang="en-US" dirty="0" smtClean="0"/>
              <a:t>(A, B, C)</a:t>
            </a:r>
          </a:p>
          <a:p>
            <a:pPr lvl="1" eaLnBrk="1" hangingPunct="1">
              <a:lnSpc>
                <a:spcPct val="80000"/>
              </a:lnSpc>
            </a:pPr>
            <a:r>
              <a:rPr lang="en-US" altLang="en-US" dirty="0" smtClean="0"/>
              <a:t>4 </a:t>
            </a:r>
            <a:r>
              <a:rPr lang="ru-RU" altLang="en-US" dirty="0" smtClean="0"/>
              <a:t>времени запуска для каждой программы</a:t>
            </a:r>
            <a:endParaRPr lang="en-US" altLang="en-US" dirty="0" smtClean="0"/>
          </a:p>
          <a:p>
            <a:pPr eaLnBrk="1" hangingPunct="1">
              <a:lnSpc>
                <a:spcPct val="80000"/>
              </a:lnSpc>
            </a:pPr>
            <a:r>
              <a:rPr lang="ru-RU" altLang="en-US" sz="2600" dirty="0" smtClean="0"/>
              <a:t>Два варианта ручного управления</a:t>
            </a:r>
            <a:endParaRPr lang="en-US" altLang="en-US" sz="2600" dirty="0" smtClean="0"/>
          </a:p>
          <a:p>
            <a:pPr lvl="1" eaLnBrk="1" hangingPunct="1">
              <a:lnSpc>
                <a:spcPct val="80000"/>
              </a:lnSpc>
            </a:pPr>
            <a:r>
              <a:rPr lang="ru-RU" altLang="en-US" dirty="0" smtClean="0"/>
              <a:t>Метод одного касания</a:t>
            </a:r>
          </a:p>
          <a:p>
            <a:pPr lvl="1" eaLnBrk="1" hangingPunct="1">
              <a:lnSpc>
                <a:spcPct val="80000"/>
              </a:lnSpc>
            </a:pPr>
            <a:r>
              <a:rPr lang="ru-RU" altLang="en-US" dirty="0" smtClean="0"/>
              <a:t>Выберете станцию/зону и поверните ручку в положение </a:t>
            </a:r>
            <a:r>
              <a:rPr lang="en-US" altLang="en-US" dirty="0" smtClean="0"/>
              <a:t>Auto Run </a:t>
            </a:r>
            <a:r>
              <a:rPr lang="ru-RU" altLang="en-US" dirty="0" smtClean="0"/>
              <a:t>для запуска</a:t>
            </a:r>
            <a:endParaRPr lang="en-US" altLang="en-US" dirty="0" smtClean="0"/>
          </a:p>
          <a:p>
            <a:pPr eaLnBrk="1" hangingPunct="1">
              <a:lnSpc>
                <a:spcPct val="80000"/>
              </a:lnSpc>
            </a:pPr>
            <a:r>
              <a:rPr lang="ru-RU" altLang="en-US" sz="2600" dirty="0" smtClean="0"/>
              <a:t>ПОДСВЕЧИВАЮЩИЙСЯ дисплей!</a:t>
            </a:r>
            <a:endParaRPr lang="en-US" altLang="en-US" sz="2600" dirty="0"/>
          </a:p>
          <a:p>
            <a:pPr lvl="1" eaLnBrk="1" hangingPunct="1">
              <a:lnSpc>
                <a:spcPct val="80000"/>
              </a:lnSpc>
            </a:pPr>
            <a:r>
              <a:rPr lang="ru-RU" altLang="en-US" dirty="0" smtClean="0"/>
              <a:t>Увеличенный подсвечивающийся дисплей для удобной работы в помещениях с плохим освещением</a:t>
            </a:r>
            <a:endParaRPr lang="en-US" altLang="en-US" dirty="0"/>
          </a:p>
          <a:p>
            <a:pPr eaLnBrk="1" hangingPunct="1">
              <a:lnSpc>
                <a:spcPct val="80000"/>
              </a:lnSpc>
            </a:pPr>
            <a:endParaRPr lang="en-US" altLang="en-US" sz="2600" dirty="0" smtClean="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67544" y="620688"/>
            <a:ext cx="8229600" cy="685800"/>
          </a:xfrm>
        </p:spPr>
        <p:txBody>
          <a:bodyPr/>
          <a:lstStyle/>
          <a:p>
            <a:pPr eaLnBrk="1" hangingPunct="1"/>
            <a:r>
              <a:rPr lang="ru-RU" altLang="en-US" dirty="0">
                <a:solidFill>
                  <a:srgbClr val="008000"/>
                </a:solidFill>
              </a:rPr>
              <a:t>Универсальный в применении</a:t>
            </a:r>
            <a:r>
              <a:rPr lang="ru-RU" altLang="en-US" dirty="0" smtClean="0">
                <a:solidFill>
                  <a:srgbClr val="FF0000"/>
                </a:solidFill>
              </a:rPr>
              <a:t/>
            </a:r>
            <a:br>
              <a:rPr lang="ru-RU" altLang="en-US" dirty="0" smtClean="0">
                <a:solidFill>
                  <a:srgbClr val="FF0000"/>
                </a:solidFill>
              </a:rPr>
            </a:br>
            <a:endParaRPr lang="en-US" altLang="en-US" sz="1200" dirty="0" smtClean="0">
              <a:solidFill>
                <a:srgbClr val="FF0000"/>
              </a:solidFill>
            </a:endParaRPr>
          </a:p>
        </p:txBody>
      </p:sp>
      <p:sp>
        <p:nvSpPr>
          <p:cNvPr id="7171" name="Rectangle 3"/>
          <p:cNvSpPr>
            <a:spLocks noGrp="1" noChangeArrowheads="1"/>
          </p:cNvSpPr>
          <p:nvPr>
            <p:ph type="body" idx="4294967295"/>
          </p:nvPr>
        </p:nvSpPr>
        <p:spPr>
          <a:xfrm>
            <a:off x="228600" y="1524000"/>
            <a:ext cx="8686800" cy="4495800"/>
          </a:xfrm>
        </p:spPr>
        <p:txBody>
          <a:bodyPr/>
          <a:lstStyle/>
          <a:p>
            <a:pPr eaLnBrk="1" hangingPunct="1">
              <a:lnSpc>
                <a:spcPct val="80000"/>
              </a:lnSpc>
            </a:pPr>
            <a:r>
              <a:rPr lang="ru-RU" altLang="en-US" sz="2800" dirty="0" smtClean="0"/>
              <a:t>Универсальное исполнение как для внутренней, так и наружной установки</a:t>
            </a:r>
            <a:endParaRPr lang="en-US" altLang="en-US" sz="2800" dirty="0" smtClean="0"/>
          </a:p>
          <a:p>
            <a:pPr marL="457200" lvl="1" indent="0" eaLnBrk="1" hangingPunct="1">
              <a:lnSpc>
                <a:spcPct val="80000"/>
              </a:lnSpc>
              <a:buNone/>
            </a:pPr>
            <a:endParaRPr lang="ru-RU" altLang="en-US" sz="2000" dirty="0" smtClean="0"/>
          </a:p>
          <a:p>
            <a:pPr algn="ctr" eaLnBrk="1" hangingPunct="1">
              <a:lnSpc>
                <a:spcPct val="80000"/>
              </a:lnSpc>
            </a:pPr>
            <a:r>
              <a:rPr lang="ru-RU" altLang="en-US" sz="2800" dirty="0" smtClean="0"/>
              <a:t>Модели на Четыре</a:t>
            </a:r>
            <a:r>
              <a:rPr lang="en-US" altLang="en-US" sz="2800" dirty="0" smtClean="0"/>
              <a:t> (4), </a:t>
            </a:r>
            <a:r>
              <a:rPr lang="ru-RU" altLang="en-US" sz="2800" dirty="0" smtClean="0"/>
              <a:t>Шесть</a:t>
            </a:r>
            <a:r>
              <a:rPr lang="en-US" altLang="en-US" sz="2800" dirty="0" smtClean="0"/>
              <a:t> (6), </a:t>
            </a:r>
            <a:r>
              <a:rPr lang="ru-RU" altLang="en-US" sz="2800" dirty="0" smtClean="0"/>
              <a:t>Восемь</a:t>
            </a:r>
            <a:r>
              <a:rPr lang="en-US" altLang="en-US" sz="2800" dirty="0" smtClean="0"/>
              <a:t> (8)</a:t>
            </a:r>
            <a:r>
              <a:rPr lang="ru-RU" altLang="en-US" sz="2800" dirty="0" smtClean="0"/>
              <a:t> и </a:t>
            </a:r>
            <a:r>
              <a:rPr lang="ru-RU" altLang="en-US" sz="2800" i="1" dirty="0" smtClean="0">
                <a:solidFill>
                  <a:srgbClr val="00B050"/>
                </a:solidFill>
              </a:rPr>
              <a:t>Двенадцать </a:t>
            </a:r>
            <a:r>
              <a:rPr lang="en-US" altLang="en-US" sz="2800" i="1" dirty="0" smtClean="0">
                <a:solidFill>
                  <a:srgbClr val="00B050"/>
                </a:solidFill>
              </a:rPr>
              <a:t>(12)</a:t>
            </a:r>
            <a:r>
              <a:rPr lang="ru-RU" altLang="en-US" sz="2800" i="1" dirty="0" smtClean="0">
                <a:solidFill>
                  <a:srgbClr val="00B050"/>
                </a:solidFill>
              </a:rPr>
              <a:t> станций</a:t>
            </a:r>
            <a:endParaRPr lang="en-US" altLang="en-US" sz="2800" i="1" dirty="0" smtClean="0">
              <a:solidFill>
                <a:srgbClr val="00B050"/>
              </a:solidFill>
            </a:endParaRPr>
          </a:p>
          <a:p>
            <a:pPr lvl="1" eaLnBrk="1" hangingPunct="1">
              <a:lnSpc>
                <a:spcPct val="80000"/>
              </a:lnSpc>
              <a:buNone/>
            </a:pPr>
            <a:endParaRPr lang="ru-RU" altLang="en-US" sz="2000" dirty="0" smtClean="0"/>
          </a:p>
          <a:p>
            <a:pPr lvl="1" eaLnBrk="1" hangingPunct="1">
              <a:lnSpc>
                <a:spcPct val="80000"/>
              </a:lnSpc>
              <a:buNone/>
            </a:pPr>
            <a:r>
              <a:rPr lang="ru-RU" altLang="en-US" dirty="0" smtClean="0"/>
              <a:t>Соответствует самому распространённому числу станций на участках</a:t>
            </a:r>
          </a:p>
          <a:p>
            <a:pPr marL="457200" lvl="1" indent="0" eaLnBrk="1" hangingPunct="1">
              <a:lnSpc>
                <a:spcPct val="80000"/>
              </a:lnSpc>
              <a:buNone/>
            </a:pPr>
            <a:endParaRPr lang="en-US" altLang="en-US" sz="2000" dirty="0" smtClean="0"/>
          </a:p>
          <a:p>
            <a:pPr eaLnBrk="1" hangingPunct="1">
              <a:lnSpc>
                <a:spcPct val="80000"/>
              </a:lnSpc>
            </a:pPr>
            <a:r>
              <a:rPr lang="ru-RU" altLang="en-US" sz="2600" dirty="0" smtClean="0"/>
              <a:t>Надежно защищенный корпус от влаги и пыли</a:t>
            </a:r>
            <a:endParaRPr lang="en-US" altLang="en-US" sz="2600" dirty="0" smtClean="0"/>
          </a:p>
        </p:txBody>
      </p:sp>
    </p:spTree>
    <p:extLst>
      <p:ext uri="{BB962C8B-B14F-4D97-AF65-F5344CB8AC3E}">
        <p14:creationId xmlns:p14="http://schemas.microsoft.com/office/powerpoint/2010/main" val="2980219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53390" y="533400"/>
            <a:ext cx="8229600" cy="762000"/>
          </a:xfrm>
        </p:spPr>
        <p:txBody>
          <a:bodyPr/>
          <a:lstStyle/>
          <a:p>
            <a:pPr eaLnBrk="1" hangingPunct="1"/>
            <a:r>
              <a:rPr lang="ru-RU" altLang="en-US" dirty="0" smtClean="0">
                <a:solidFill>
                  <a:srgbClr val="008000"/>
                </a:solidFill>
              </a:rPr>
              <a:t>Самый надежный в индустрии</a:t>
            </a:r>
            <a:endParaRPr lang="en-US" altLang="en-US" dirty="0" smtClean="0">
              <a:solidFill>
                <a:srgbClr val="008000"/>
              </a:solidFill>
            </a:endParaRPr>
          </a:p>
        </p:txBody>
      </p:sp>
      <p:sp>
        <p:nvSpPr>
          <p:cNvPr id="7171" name="Rectangle 3"/>
          <p:cNvSpPr>
            <a:spLocks noGrp="1" noChangeArrowheads="1"/>
          </p:cNvSpPr>
          <p:nvPr>
            <p:ph type="body" idx="4294967295"/>
          </p:nvPr>
        </p:nvSpPr>
        <p:spPr>
          <a:xfrm>
            <a:off x="453390" y="1447800"/>
            <a:ext cx="8229600" cy="4724400"/>
          </a:xfrm>
        </p:spPr>
        <p:txBody>
          <a:bodyPr/>
          <a:lstStyle/>
          <a:p>
            <a:pPr eaLnBrk="1" hangingPunct="1">
              <a:lnSpc>
                <a:spcPct val="80000"/>
              </a:lnSpc>
            </a:pPr>
            <a:r>
              <a:rPr lang="ru-RU" altLang="en-US" sz="2800" dirty="0" smtClean="0"/>
              <a:t>Минимальное количество гарантийных обращений среди всех контроллеров</a:t>
            </a:r>
          </a:p>
          <a:p>
            <a:pPr marL="0" indent="0" eaLnBrk="1" hangingPunct="1">
              <a:lnSpc>
                <a:spcPct val="80000"/>
              </a:lnSpc>
              <a:buNone/>
            </a:pPr>
            <a:r>
              <a:rPr lang="ru-RU" altLang="en-US" sz="800" dirty="0" smtClean="0"/>
              <a:t>  </a:t>
            </a:r>
          </a:p>
          <a:p>
            <a:pPr eaLnBrk="1" hangingPunct="1">
              <a:lnSpc>
                <a:spcPct val="80000"/>
              </a:lnSpc>
            </a:pPr>
            <a:r>
              <a:rPr lang="ru-RU" altLang="en-US" sz="2800" dirty="0" smtClean="0"/>
              <a:t>Водонепроницаемая панель управления</a:t>
            </a:r>
          </a:p>
          <a:p>
            <a:pPr marL="0" indent="0" eaLnBrk="1" hangingPunct="1">
              <a:lnSpc>
                <a:spcPct val="80000"/>
              </a:lnSpc>
              <a:buNone/>
            </a:pPr>
            <a:r>
              <a:rPr lang="ru-RU" altLang="en-US" sz="800" dirty="0" smtClean="0"/>
              <a:t>  </a:t>
            </a:r>
            <a:endParaRPr lang="en-US" altLang="en-US" sz="800" dirty="0" smtClean="0"/>
          </a:p>
          <a:p>
            <a:pPr eaLnBrk="1" hangingPunct="1">
              <a:lnSpc>
                <a:spcPct val="80000"/>
              </a:lnSpc>
            </a:pPr>
            <a:r>
              <a:rPr lang="ru-RU" altLang="en-US" sz="2800" dirty="0"/>
              <a:t>Защищенные от перенапряжения входы </a:t>
            </a:r>
            <a:r>
              <a:rPr lang="ru-RU" altLang="en-US" sz="2800" dirty="0" smtClean="0"/>
              <a:t>24VAC</a:t>
            </a:r>
          </a:p>
          <a:p>
            <a:pPr eaLnBrk="1" hangingPunct="1">
              <a:lnSpc>
                <a:spcPct val="80000"/>
              </a:lnSpc>
            </a:pPr>
            <a:endParaRPr lang="ru-RU" altLang="en-US" sz="800" dirty="0" smtClean="0"/>
          </a:p>
          <a:p>
            <a:pPr eaLnBrk="1" hangingPunct="1">
              <a:lnSpc>
                <a:spcPct val="80000"/>
              </a:lnSpc>
            </a:pPr>
            <a:r>
              <a:rPr lang="ru-RU" altLang="en-US" sz="2800" dirty="0" smtClean="0"/>
              <a:t>Прочные компоненты с надежными резьбовыми соединениями</a:t>
            </a:r>
          </a:p>
          <a:p>
            <a:pPr eaLnBrk="1" hangingPunct="1">
              <a:lnSpc>
                <a:spcPct val="80000"/>
              </a:lnSpc>
            </a:pPr>
            <a:endParaRPr lang="en-US" altLang="en-US" sz="800" dirty="0" smtClean="0"/>
          </a:p>
          <a:p>
            <a:pPr eaLnBrk="1" hangingPunct="1">
              <a:lnSpc>
                <a:spcPct val="80000"/>
              </a:lnSpc>
            </a:pPr>
            <a:r>
              <a:rPr lang="ru-RU" altLang="en-US" sz="2800" dirty="0" smtClean="0"/>
              <a:t>Трехлетняя гарантия</a:t>
            </a:r>
            <a:endParaRPr lang="en-US" altLang="en-US" sz="2800" dirty="0" smtClean="0"/>
          </a:p>
        </p:txBody>
      </p:sp>
    </p:spTree>
    <p:extLst>
      <p:ext uri="{BB962C8B-B14F-4D97-AF65-F5344CB8AC3E}">
        <p14:creationId xmlns:p14="http://schemas.microsoft.com/office/powerpoint/2010/main" val="3339594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solidFill>
                  <a:srgbClr val="008000"/>
                </a:solidFill>
              </a:rPr>
              <a:t>Базовые опции </a:t>
            </a:r>
            <a:r>
              <a:rPr lang="en-US" dirty="0" smtClean="0">
                <a:solidFill>
                  <a:srgbClr val="008000"/>
                </a:solidFill>
              </a:rPr>
              <a:t>ESP-TM2 Wi</a:t>
            </a:r>
            <a:r>
              <a:rPr lang="ru-RU" dirty="0" smtClean="0">
                <a:solidFill>
                  <a:srgbClr val="008000"/>
                </a:solidFill>
              </a:rPr>
              <a:t>-</a:t>
            </a:r>
            <a:r>
              <a:rPr lang="en-US" dirty="0" smtClean="0">
                <a:solidFill>
                  <a:srgbClr val="008000"/>
                </a:solidFill>
              </a:rPr>
              <a:t>Fi Ready</a:t>
            </a:r>
            <a:endParaRPr lang="en-US" dirty="0">
              <a:solidFill>
                <a:srgbClr val="008000"/>
              </a:solidFill>
            </a:endParaRPr>
          </a:p>
        </p:txBody>
      </p:sp>
      <p:sp>
        <p:nvSpPr>
          <p:cNvPr id="3" name="Content Placeholder 2"/>
          <p:cNvSpPr>
            <a:spLocks noGrp="1"/>
          </p:cNvSpPr>
          <p:nvPr>
            <p:ph idx="1"/>
          </p:nvPr>
        </p:nvSpPr>
        <p:spPr>
          <a:xfrm>
            <a:off x="457200" y="1371600"/>
            <a:ext cx="8229600" cy="5105400"/>
          </a:xfrm>
        </p:spPr>
        <p:txBody>
          <a:bodyPr/>
          <a:lstStyle/>
          <a:p>
            <a:r>
              <a:rPr lang="en-US" sz="2000" dirty="0" smtClean="0"/>
              <a:t>Wi</a:t>
            </a:r>
            <a:r>
              <a:rPr lang="ru-RU" sz="2000" dirty="0" smtClean="0"/>
              <a:t>-</a:t>
            </a:r>
            <a:r>
              <a:rPr lang="en-US" sz="2000" dirty="0" smtClean="0"/>
              <a:t>Fi Ready – </a:t>
            </a:r>
            <a:r>
              <a:rPr lang="ru-RU" sz="2000" dirty="0" smtClean="0"/>
              <a:t>дистанционный контроль и управление поливом через смартфон или планшет</a:t>
            </a:r>
            <a:endParaRPr lang="en-US" sz="2000" dirty="0" smtClean="0"/>
          </a:p>
          <a:p>
            <a:r>
              <a:rPr lang="ru-RU" sz="2000" dirty="0" smtClean="0"/>
              <a:t>Три программы </a:t>
            </a:r>
            <a:r>
              <a:rPr lang="en-US" sz="2000" dirty="0" smtClean="0"/>
              <a:t>(A, B, C)</a:t>
            </a:r>
          </a:p>
          <a:p>
            <a:r>
              <a:rPr lang="ru-RU" sz="2000" dirty="0" smtClean="0"/>
              <a:t>Четыре независимых времени запуска на программу</a:t>
            </a:r>
            <a:endParaRPr lang="en-US" sz="2000" dirty="0" smtClean="0"/>
          </a:p>
          <a:p>
            <a:r>
              <a:rPr lang="ru-RU" sz="2000" dirty="0" smtClean="0"/>
              <a:t>Четыре цикла полива на программу</a:t>
            </a:r>
            <a:endParaRPr lang="en-US" sz="2000" dirty="0" smtClean="0"/>
          </a:p>
          <a:p>
            <a:pPr lvl="1"/>
            <a:r>
              <a:rPr lang="ru-RU" dirty="0" smtClean="0"/>
              <a:t>Дни по выбору, Циклично, Нечетные дни, Четные дни</a:t>
            </a:r>
            <a:endParaRPr lang="en-US" dirty="0" smtClean="0"/>
          </a:p>
          <a:p>
            <a:r>
              <a:rPr lang="ru-RU" sz="2000" dirty="0" smtClean="0"/>
              <a:t>Простой обход датчика дождя </a:t>
            </a:r>
            <a:r>
              <a:rPr lang="en-US" sz="2000" dirty="0" smtClean="0"/>
              <a:t>– </a:t>
            </a:r>
            <a:r>
              <a:rPr lang="ru-RU" sz="2000" dirty="0" smtClean="0"/>
              <a:t>прямо на панели</a:t>
            </a:r>
            <a:r>
              <a:rPr lang="en-US" sz="2000" dirty="0" smtClean="0"/>
              <a:t>!</a:t>
            </a:r>
          </a:p>
          <a:p>
            <a:pPr lvl="1"/>
            <a:r>
              <a:rPr lang="ru-RU" sz="1600" dirty="0" smtClean="0"/>
              <a:t>Поворотом переключателя</a:t>
            </a:r>
            <a:endParaRPr lang="en-US" sz="1600" dirty="0" smtClean="0"/>
          </a:p>
          <a:p>
            <a:r>
              <a:rPr lang="ru-RU" sz="2000" dirty="0" smtClean="0"/>
              <a:t>Сезонные настройки </a:t>
            </a:r>
            <a:endParaRPr lang="en-US" sz="2000" dirty="0" smtClean="0"/>
          </a:p>
          <a:p>
            <a:pPr lvl="1"/>
            <a:r>
              <a:rPr lang="ru-RU" dirty="0" smtClean="0"/>
              <a:t>Для всех программ или для программы по выбору</a:t>
            </a:r>
            <a:endParaRPr lang="en-US" dirty="0" smtClean="0"/>
          </a:p>
          <a:p>
            <a:r>
              <a:rPr lang="ru-RU" sz="2000" dirty="0" smtClean="0"/>
              <a:t>Запуск полива вручную</a:t>
            </a:r>
            <a:endParaRPr lang="en-US" sz="2000" dirty="0" smtClean="0"/>
          </a:p>
          <a:p>
            <a:pPr lvl="1"/>
            <a:r>
              <a:rPr lang="ru-RU" sz="2000" dirty="0" smtClean="0"/>
              <a:t>Для одной зоны, всех зон или для программы</a:t>
            </a:r>
            <a:endParaRPr lang="en-US" sz="2400" dirty="0"/>
          </a:p>
        </p:txBody>
      </p:sp>
    </p:spTree>
    <p:extLst>
      <p:ext uri="{BB962C8B-B14F-4D97-AF65-F5344CB8AC3E}">
        <p14:creationId xmlns:p14="http://schemas.microsoft.com/office/powerpoint/2010/main" val="756301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0070"/>
            <a:ext cx="8229600" cy="609600"/>
          </a:xfrm>
        </p:spPr>
        <p:txBody>
          <a:bodyPr/>
          <a:lstStyle/>
          <a:p>
            <a:r>
              <a:rPr lang="ru-RU" dirty="0" smtClean="0">
                <a:solidFill>
                  <a:srgbClr val="008000"/>
                </a:solidFill>
              </a:rPr>
              <a:t>Дополнительные возможности</a:t>
            </a:r>
            <a:endParaRPr lang="en-US" dirty="0">
              <a:solidFill>
                <a:srgbClr val="008000"/>
              </a:solidFill>
            </a:endParaRPr>
          </a:p>
        </p:txBody>
      </p:sp>
      <p:sp>
        <p:nvSpPr>
          <p:cNvPr id="3" name="Content Placeholder 2"/>
          <p:cNvSpPr>
            <a:spLocks noGrp="1"/>
          </p:cNvSpPr>
          <p:nvPr>
            <p:ph idx="1"/>
          </p:nvPr>
        </p:nvSpPr>
        <p:spPr>
          <a:xfrm>
            <a:off x="457200" y="1181100"/>
            <a:ext cx="8229600" cy="5105400"/>
          </a:xfrm>
        </p:spPr>
        <p:txBody>
          <a:bodyPr/>
          <a:lstStyle/>
          <a:p>
            <a:r>
              <a:rPr lang="ru-RU" sz="2400" dirty="0" smtClean="0"/>
              <a:t>Сохранение</a:t>
            </a:r>
            <a:r>
              <a:rPr lang="en-US" sz="2400" dirty="0" smtClean="0"/>
              <a:t> / </a:t>
            </a:r>
            <a:r>
              <a:rPr lang="ru-RU" dirty="0" smtClean="0"/>
              <a:t>Восстановление программ</a:t>
            </a:r>
            <a:endParaRPr lang="en-US" sz="2400" dirty="0" smtClean="0"/>
          </a:p>
          <a:p>
            <a:r>
              <a:rPr lang="ru-RU" dirty="0" smtClean="0"/>
              <a:t>Задержка полива</a:t>
            </a:r>
            <a:endParaRPr lang="en-US" sz="2400" dirty="0" smtClean="0"/>
          </a:p>
          <a:p>
            <a:pPr lvl="1"/>
            <a:r>
              <a:rPr lang="ru-RU" sz="2000" dirty="0" smtClean="0"/>
              <a:t>Приостанавливает полив на срок до </a:t>
            </a:r>
            <a:r>
              <a:rPr lang="en-US" sz="2000" dirty="0" smtClean="0"/>
              <a:t>14 </a:t>
            </a:r>
            <a:r>
              <a:rPr lang="ru-RU" sz="2000" dirty="0" smtClean="0"/>
              <a:t>дней</a:t>
            </a:r>
            <a:endParaRPr lang="en-US" sz="2000" dirty="0" smtClean="0"/>
          </a:p>
          <a:p>
            <a:r>
              <a:rPr lang="ru-RU" sz="2400" dirty="0" smtClean="0"/>
              <a:t>Постоянные дни без полива (</a:t>
            </a:r>
            <a:r>
              <a:rPr lang="en-US" sz="2400" dirty="0" smtClean="0"/>
              <a:t>Days Off</a:t>
            </a:r>
            <a:r>
              <a:rPr lang="ru-RU" sz="2400" dirty="0" smtClean="0"/>
              <a:t>)</a:t>
            </a:r>
            <a:endParaRPr lang="en-US" sz="2400" dirty="0" smtClean="0"/>
          </a:p>
          <a:p>
            <a:pPr lvl="1"/>
            <a:r>
              <a:rPr lang="ru-RU" sz="2000" dirty="0" smtClean="0"/>
              <a:t>Выбор конкретных дней недели без полива для Цикличного, Нечетного и </a:t>
            </a:r>
            <a:r>
              <a:rPr lang="ru-RU" sz="2000" dirty="0"/>
              <a:t>Ч</a:t>
            </a:r>
            <a:r>
              <a:rPr lang="ru-RU" sz="2000" dirty="0" smtClean="0"/>
              <a:t>етного расписаний (</a:t>
            </a:r>
            <a:r>
              <a:rPr lang="en-US" sz="2000" dirty="0" smtClean="0"/>
              <a:t>Cyclic, Odd,</a:t>
            </a:r>
            <a:r>
              <a:rPr lang="ru-RU" sz="2000" dirty="0" smtClean="0"/>
              <a:t> </a:t>
            </a:r>
            <a:r>
              <a:rPr lang="en-US" sz="2000" dirty="0" smtClean="0"/>
              <a:t>Even</a:t>
            </a:r>
            <a:r>
              <a:rPr lang="ru-RU" sz="2000" dirty="0" smtClean="0"/>
              <a:t>)</a:t>
            </a:r>
            <a:endParaRPr lang="en-US" sz="2000" dirty="0" smtClean="0"/>
          </a:p>
          <a:p>
            <a:r>
              <a:rPr lang="ru-RU" sz="2400" dirty="0" smtClean="0"/>
              <a:t>Запуск отдельной зоны в обход датчика дождя</a:t>
            </a:r>
            <a:endParaRPr lang="en-US" sz="2400" dirty="0" smtClean="0"/>
          </a:p>
          <a:p>
            <a:r>
              <a:rPr lang="ru-RU" dirty="0" smtClean="0"/>
              <a:t>Запуск Мастер Клапана/Насоса для отдельной зоны</a:t>
            </a:r>
            <a:r>
              <a:rPr lang="en-US" sz="2400" dirty="0" smtClean="0"/>
              <a:t> </a:t>
            </a:r>
          </a:p>
          <a:p>
            <a:r>
              <a:rPr lang="ru-RU" sz="2400" dirty="0" smtClean="0"/>
              <a:t>Задержка между запусками станций</a:t>
            </a:r>
            <a:endParaRPr lang="en-US" sz="2400" dirty="0" smtClean="0"/>
          </a:p>
          <a:p>
            <a:pPr lvl="1"/>
            <a:r>
              <a:rPr lang="ru-RU" sz="2000" dirty="0" smtClean="0"/>
              <a:t>Настройка задержки от </a:t>
            </a:r>
            <a:r>
              <a:rPr lang="en-US" sz="2000" dirty="0" smtClean="0"/>
              <a:t>2 </a:t>
            </a:r>
            <a:r>
              <a:rPr lang="ru-RU" sz="2000" dirty="0" smtClean="0"/>
              <a:t>секунд до </a:t>
            </a:r>
            <a:r>
              <a:rPr lang="en-US" sz="2000" dirty="0" smtClean="0"/>
              <a:t>9 </a:t>
            </a:r>
            <a:r>
              <a:rPr lang="ru-RU" sz="2000" dirty="0" smtClean="0"/>
              <a:t>часов</a:t>
            </a:r>
            <a:endParaRPr lang="en-US" sz="2000" dirty="0" smtClean="0"/>
          </a:p>
          <a:p>
            <a:endParaRPr lang="en-US" sz="2400" dirty="0" smtClean="0"/>
          </a:p>
          <a:p>
            <a:endParaRPr lang="en-US" dirty="0"/>
          </a:p>
        </p:txBody>
      </p:sp>
    </p:spTree>
    <p:extLst>
      <p:ext uri="{BB962C8B-B14F-4D97-AF65-F5344CB8AC3E}">
        <p14:creationId xmlns:p14="http://schemas.microsoft.com/office/powerpoint/2010/main" val="2768239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lstStyle/>
          <a:p>
            <a:r>
              <a:rPr lang="en-US" dirty="0" smtClean="0">
                <a:solidFill>
                  <a:srgbClr val="008000"/>
                </a:solidFill>
              </a:rPr>
              <a:t>ESP-TM2 </a:t>
            </a:r>
            <a:r>
              <a:rPr lang="en-US" dirty="0">
                <a:solidFill>
                  <a:srgbClr val="008000"/>
                </a:solidFill>
              </a:rPr>
              <a:t>Wi</a:t>
            </a:r>
            <a:r>
              <a:rPr lang="ru-RU" dirty="0">
                <a:solidFill>
                  <a:srgbClr val="008000"/>
                </a:solidFill>
              </a:rPr>
              <a:t>-</a:t>
            </a:r>
            <a:r>
              <a:rPr lang="en-US" dirty="0">
                <a:solidFill>
                  <a:srgbClr val="008000"/>
                </a:solidFill>
              </a:rPr>
              <a:t>Fi Ready</a:t>
            </a:r>
            <a:r>
              <a:rPr lang="ru-RU" dirty="0" smtClean="0">
                <a:solidFill>
                  <a:srgbClr val="008000"/>
                </a:solidFill>
              </a:rPr>
              <a:t> </a:t>
            </a:r>
            <a:endParaRPr lang="en-US" dirty="0">
              <a:solidFill>
                <a:srgbClr val="008000"/>
              </a:solidFill>
            </a:endParaRPr>
          </a:p>
        </p:txBody>
      </p:sp>
      <p:sp>
        <p:nvSpPr>
          <p:cNvPr id="3" name="Content Placeholder 2"/>
          <p:cNvSpPr>
            <a:spLocks noGrp="1"/>
          </p:cNvSpPr>
          <p:nvPr>
            <p:ph idx="1"/>
          </p:nvPr>
        </p:nvSpPr>
        <p:spPr>
          <a:xfrm>
            <a:off x="190500" y="1066800"/>
            <a:ext cx="8763000" cy="5334000"/>
          </a:xfrm>
        </p:spPr>
        <p:txBody>
          <a:bodyPr/>
          <a:lstStyle/>
          <a:p>
            <a:r>
              <a:rPr lang="ru-RU" sz="2000" dirty="0"/>
              <a:t>Эксплуатационные характеристики</a:t>
            </a:r>
            <a:endParaRPr lang="ru-RU" sz="2000" b="0" dirty="0" smtClean="0"/>
          </a:p>
          <a:p>
            <a:pPr>
              <a:buFont typeface="Arial" panose="020B0604020202020204" pitchFamily="34" charset="0"/>
              <a:buChar char="•"/>
            </a:pPr>
            <a:r>
              <a:rPr lang="ru-RU" sz="1600" b="0" dirty="0" smtClean="0"/>
              <a:t>Время работы станции</a:t>
            </a:r>
            <a:r>
              <a:rPr lang="en-US" sz="1600" b="0" dirty="0" smtClean="0"/>
              <a:t>: </a:t>
            </a:r>
            <a:r>
              <a:rPr lang="ru-RU" sz="1600" b="0" dirty="0" smtClean="0"/>
              <a:t>от </a:t>
            </a:r>
            <a:r>
              <a:rPr lang="en-US" sz="1600" b="0" dirty="0" smtClean="0"/>
              <a:t>1 </a:t>
            </a:r>
            <a:r>
              <a:rPr lang="ru-RU" sz="1600" b="0" dirty="0" smtClean="0"/>
              <a:t>минуты до</a:t>
            </a:r>
            <a:r>
              <a:rPr lang="en-US" sz="1600" b="0" dirty="0" smtClean="0"/>
              <a:t> </a:t>
            </a:r>
            <a:r>
              <a:rPr lang="ru-RU" sz="1600" b="0" dirty="0" smtClean="0"/>
              <a:t>6 часов</a:t>
            </a:r>
            <a:endParaRPr lang="en-US" sz="1600" b="0" dirty="0"/>
          </a:p>
          <a:p>
            <a:pPr>
              <a:buFont typeface="Arial" panose="020B0604020202020204" pitchFamily="34" charset="0"/>
              <a:buChar char="•"/>
            </a:pPr>
            <a:r>
              <a:rPr lang="ru-RU" sz="1600" b="0" dirty="0" smtClean="0"/>
              <a:t>Сезонные настройки</a:t>
            </a:r>
            <a:r>
              <a:rPr lang="en-US" sz="1600" b="0" dirty="0" smtClean="0"/>
              <a:t>: </a:t>
            </a:r>
            <a:r>
              <a:rPr lang="ru-RU" sz="1600" b="0" dirty="0" smtClean="0"/>
              <a:t>от </a:t>
            </a:r>
            <a:r>
              <a:rPr lang="en-US" sz="1600" b="0" dirty="0" smtClean="0"/>
              <a:t>5</a:t>
            </a:r>
            <a:r>
              <a:rPr lang="en-US" sz="1600" b="0" dirty="0"/>
              <a:t>% </a:t>
            </a:r>
            <a:r>
              <a:rPr lang="ru-RU" sz="1600" b="0" dirty="0" smtClean="0"/>
              <a:t>до</a:t>
            </a:r>
            <a:r>
              <a:rPr lang="en-US" sz="1600" b="0" dirty="0" smtClean="0"/>
              <a:t> </a:t>
            </a:r>
            <a:r>
              <a:rPr lang="en-US" sz="1600" b="0" dirty="0"/>
              <a:t>200%</a:t>
            </a:r>
          </a:p>
          <a:p>
            <a:pPr>
              <a:buFont typeface="Arial" panose="020B0604020202020204" pitchFamily="34" charset="0"/>
              <a:buChar char="•"/>
            </a:pPr>
            <a:r>
              <a:rPr lang="ru-RU" sz="1600" b="0" dirty="0" smtClean="0"/>
              <a:t>Максимальная/минимальная рабочая температура</a:t>
            </a:r>
            <a:r>
              <a:rPr lang="en-US" sz="1600" b="0" dirty="0" smtClean="0"/>
              <a:t>: 65°C</a:t>
            </a:r>
            <a:r>
              <a:rPr lang="ru-RU" sz="1600" b="0" dirty="0"/>
              <a:t> </a:t>
            </a:r>
            <a:r>
              <a:rPr lang="ru-RU" sz="1600" b="0" dirty="0" smtClean="0"/>
              <a:t>/ - 10</a:t>
            </a:r>
            <a:r>
              <a:rPr lang="en-US" sz="1600" b="0" dirty="0" smtClean="0"/>
              <a:t>°C</a:t>
            </a:r>
            <a:r>
              <a:rPr lang="ru-RU" sz="1600" b="0" dirty="0" smtClean="0"/>
              <a:t>*</a:t>
            </a:r>
            <a:endParaRPr lang="en-US" sz="1600" b="0" dirty="0"/>
          </a:p>
          <a:p>
            <a:r>
              <a:rPr lang="ru-RU" sz="2000" dirty="0" smtClean="0"/>
              <a:t>Электрические характеристики</a:t>
            </a:r>
            <a:endParaRPr lang="en-US" sz="2000" b="0" dirty="0"/>
          </a:p>
          <a:p>
            <a:pPr>
              <a:buFont typeface="Arial" panose="020B0604020202020204" pitchFamily="34" charset="0"/>
              <a:buChar char="•"/>
            </a:pPr>
            <a:r>
              <a:rPr lang="ru-RU" sz="1600" b="0" dirty="0" smtClean="0"/>
              <a:t>Ввод</a:t>
            </a:r>
            <a:r>
              <a:rPr lang="en-US" sz="1600" b="0" dirty="0" smtClean="0"/>
              <a:t>: 220VAC </a:t>
            </a:r>
            <a:r>
              <a:rPr lang="en-US" sz="1600" b="0" dirty="0"/>
              <a:t>(±10%) @ </a:t>
            </a:r>
            <a:r>
              <a:rPr lang="en-US" sz="1600" b="0" dirty="0" smtClean="0"/>
              <a:t>60</a:t>
            </a:r>
            <a:r>
              <a:rPr lang="ru-RU" sz="1600" b="0" dirty="0" smtClean="0"/>
              <a:t>Гц</a:t>
            </a:r>
            <a:endParaRPr lang="en-US" sz="1600" b="0" dirty="0"/>
          </a:p>
          <a:p>
            <a:pPr>
              <a:buFont typeface="Arial" panose="020B0604020202020204" pitchFamily="34" charset="0"/>
              <a:buChar char="•"/>
            </a:pPr>
            <a:r>
              <a:rPr lang="ru-RU" sz="1600" b="0" dirty="0" smtClean="0"/>
              <a:t>Вывод</a:t>
            </a:r>
            <a:r>
              <a:rPr lang="en-US" sz="1600" b="0" dirty="0" smtClean="0"/>
              <a:t>: </a:t>
            </a:r>
            <a:r>
              <a:rPr lang="en-US" sz="1600" b="0" dirty="0"/>
              <a:t>1A at 24VAC</a:t>
            </a:r>
          </a:p>
          <a:p>
            <a:pPr>
              <a:buFont typeface="Arial" panose="020B0604020202020204" pitchFamily="34" charset="0"/>
              <a:buChar char="•"/>
            </a:pPr>
            <a:r>
              <a:rPr lang="ru-RU" sz="1600" b="0" dirty="0" smtClean="0"/>
              <a:t>Реле запуска Мастер Клапана / Насоса </a:t>
            </a:r>
            <a:endParaRPr lang="en-US" sz="1600" b="0" dirty="0"/>
          </a:p>
          <a:p>
            <a:pPr>
              <a:buFont typeface="Arial" panose="020B0604020202020204" pitchFamily="34" charset="0"/>
              <a:buChar char="•"/>
            </a:pPr>
            <a:r>
              <a:rPr lang="ru-RU" sz="1600" b="0" dirty="0"/>
              <a:t>Внешнее резервное батарейное питание не требуется. </a:t>
            </a:r>
            <a:r>
              <a:rPr lang="ru-RU" sz="1600" b="0" dirty="0" smtClean="0"/>
              <a:t>Энергонезависимая </a:t>
            </a:r>
            <a:r>
              <a:rPr lang="ru-RU" sz="1600" b="0" dirty="0"/>
              <a:t>память постоянно сохраняет </a:t>
            </a:r>
            <a:r>
              <a:rPr lang="ru-RU" sz="1600" b="0" dirty="0" smtClean="0"/>
              <a:t>текущие настройки, а литиевая батарея, с 10-ти летним сроком службы, поддерживает </a:t>
            </a:r>
            <a:r>
              <a:rPr lang="ru-RU" sz="1600" b="0" dirty="0"/>
              <a:t>время </a:t>
            </a:r>
            <a:r>
              <a:rPr lang="ru-RU" sz="1600" b="0" dirty="0" smtClean="0"/>
              <a:t>и </a:t>
            </a:r>
            <a:r>
              <a:rPr lang="ru-RU" sz="1600" b="0" dirty="0"/>
              <a:t>дату </a:t>
            </a:r>
            <a:r>
              <a:rPr lang="ru-RU" sz="1600" b="0" dirty="0" smtClean="0"/>
              <a:t>при отключениях </a:t>
            </a:r>
            <a:r>
              <a:rPr lang="ru-RU" sz="1600" b="0" dirty="0"/>
              <a:t>электросети</a:t>
            </a:r>
            <a:r>
              <a:rPr lang="ru-RU" sz="1600" b="0" dirty="0" smtClean="0"/>
              <a:t>.</a:t>
            </a:r>
            <a:endParaRPr lang="en-US" sz="1600" b="0" dirty="0"/>
          </a:p>
          <a:p>
            <a:r>
              <a:rPr lang="ru-RU" sz="2000" dirty="0" smtClean="0"/>
              <a:t>Габариты </a:t>
            </a:r>
          </a:p>
          <a:p>
            <a:pPr>
              <a:buFont typeface="Arial" panose="020B0604020202020204" pitchFamily="34" charset="0"/>
              <a:buChar char="•"/>
            </a:pPr>
            <a:r>
              <a:rPr lang="ru-RU" sz="1600" b="0" dirty="0" smtClean="0"/>
              <a:t>длина/ высота / ширина, см - </a:t>
            </a:r>
            <a:r>
              <a:rPr lang="en-US" sz="1600" b="0" dirty="0" smtClean="0"/>
              <a:t>20,1</a:t>
            </a:r>
            <a:r>
              <a:rPr lang="ru-RU" sz="1600" b="0" dirty="0" smtClean="0"/>
              <a:t> х </a:t>
            </a:r>
            <a:r>
              <a:rPr lang="en-US" sz="1600" b="0" dirty="0" smtClean="0"/>
              <a:t>20,0 </a:t>
            </a:r>
            <a:r>
              <a:rPr lang="ru-RU" sz="1600" b="0" dirty="0" smtClean="0"/>
              <a:t>х 9,0</a:t>
            </a:r>
          </a:p>
          <a:p>
            <a:pPr marL="0" indent="0">
              <a:buNone/>
            </a:pPr>
            <a:r>
              <a:rPr lang="ru-RU" sz="800" b="0" dirty="0"/>
              <a:t> </a:t>
            </a:r>
            <a:r>
              <a:rPr lang="ru-RU" sz="800" b="0" dirty="0" smtClean="0"/>
              <a:t>  </a:t>
            </a:r>
          </a:p>
          <a:p>
            <a:pPr marL="0" indent="0">
              <a:buNone/>
            </a:pPr>
            <a:r>
              <a:rPr lang="ru-RU" sz="1800" dirty="0" smtClean="0"/>
              <a:t>* </a:t>
            </a:r>
            <a:r>
              <a:rPr lang="ru-RU" sz="1400" b="0" dirty="0" smtClean="0"/>
              <a:t>- </a:t>
            </a:r>
            <a:r>
              <a:rPr lang="ru-RU" sz="1600" b="0" dirty="0" smtClean="0"/>
              <a:t>Настоятельно не рекомендуется запуск контроллеров при температуре ниже </a:t>
            </a:r>
            <a:r>
              <a:rPr lang="ru-RU" sz="1600" b="0" dirty="0"/>
              <a:t>- 10</a:t>
            </a:r>
            <a:r>
              <a:rPr lang="en-US" sz="1600" b="0" dirty="0" smtClean="0"/>
              <a:t>°C</a:t>
            </a:r>
            <a:endParaRPr lang="en-US" sz="1600" b="0" dirty="0"/>
          </a:p>
        </p:txBody>
      </p:sp>
    </p:spTree>
    <p:extLst>
      <p:ext uri="{BB962C8B-B14F-4D97-AF65-F5344CB8AC3E}">
        <p14:creationId xmlns:p14="http://schemas.microsoft.com/office/powerpoint/2010/main" val="3626654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2007 Rain Bird PPT Master (2)">
  <a:themeElements>
    <a:clrScheme name="2007 Rain Bird PPT Master (2) 13">
      <a:dk1>
        <a:srgbClr val="000000"/>
      </a:dk1>
      <a:lt1>
        <a:srgbClr val="FFFFFF"/>
      </a:lt1>
      <a:dk2>
        <a:srgbClr val="000000"/>
      </a:dk2>
      <a:lt2>
        <a:srgbClr val="808080"/>
      </a:lt2>
      <a:accent1>
        <a:srgbClr val="E6DFD4"/>
      </a:accent1>
      <a:accent2>
        <a:srgbClr val="756340"/>
      </a:accent2>
      <a:accent3>
        <a:srgbClr val="FFFFFF"/>
      </a:accent3>
      <a:accent4>
        <a:srgbClr val="000000"/>
      </a:accent4>
      <a:accent5>
        <a:srgbClr val="F0ECE6"/>
      </a:accent5>
      <a:accent6>
        <a:srgbClr val="695939"/>
      </a:accent6>
      <a:hlink>
        <a:srgbClr val="C7D4A5"/>
      </a:hlink>
      <a:folHlink>
        <a:srgbClr val="006439"/>
      </a:folHlink>
    </a:clrScheme>
    <a:fontScheme name="2007 Rain Bird PPT Master (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7 Rain Bird PPT Master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7 Rain Bird PPT Master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7 Rain Bird PPT Master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7 Rain Bird PPT Master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7 Rain Bird PPT Master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7 Rain Bird PPT Master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7 Rain Bird PPT Master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7 Rain Bird PPT Master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7 Rain Bird PPT Master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7 Rain Bird PPT Master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7 Rain Bird PPT Master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7 Rain Bird PPT Master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07 Rain Bird PPT Master (2) 13">
        <a:dk1>
          <a:srgbClr val="000000"/>
        </a:dk1>
        <a:lt1>
          <a:srgbClr val="FFFFFF"/>
        </a:lt1>
        <a:dk2>
          <a:srgbClr val="000000"/>
        </a:dk2>
        <a:lt2>
          <a:srgbClr val="808080"/>
        </a:lt2>
        <a:accent1>
          <a:srgbClr val="E6DFD4"/>
        </a:accent1>
        <a:accent2>
          <a:srgbClr val="756340"/>
        </a:accent2>
        <a:accent3>
          <a:srgbClr val="FFFFFF"/>
        </a:accent3>
        <a:accent4>
          <a:srgbClr val="000000"/>
        </a:accent4>
        <a:accent5>
          <a:srgbClr val="F0ECE6"/>
        </a:accent5>
        <a:accent6>
          <a:srgbClr val="695939"/>
        </a:accent6>
        <a:hlink>
          <a:srgbClr val="C7D4A5"/>
        </a:hlink>
        <a:folHlink>
          <a:srgbClr val="00643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8079</TotalTime>
  <Words>2310</Words>
  <Application>Microsoft Office PowerPoint</Application>
  <PresentationFormat>Экран (4:3)</PresentationFormat>
  <Paragraphs>271</Paragraphs>
  <Slides>25</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2007 Rain Bird PPT Master (2)</vt:lpstr>
      <vt:lpstr>Новый 24 В контроллер совместимый с Wi-Fi модулем   ESP-TM2 Wi-Fi Ready</vt:lpstr>
      <vt:lpstr>Презентация PowerPoint</vt:lpstr>
      <vt:lpstr>Что такое ESP-TM2?</vt:lpstr>
      <vt:lpstr>Простота для пользователя</vt:lpstr>
      <vt:lpstr>Универсальный в применении </vt:lpstr>
      <vt:lpstr>Самый надежный в индустрии</vt:lpstr>
      <vt:lpstr>Базовые опции ESP-TM2 Wi-Fi Ready</vt:lpstr>
      <vt:lpstr>Дополнительные возможности</vt:lpstr>
      <vt:lpstr>ESP-TM2 Wi-Fi Ready </vt:lpstr>
      <vt:lpstr>Применение ESP-TM2 Wi-Fi Ready </vt:lpstr>
      <vt:lpstr>Контроллер ESP-TM2 Wi-Fi Ready совместимый с модулем LNK Wi-Fi     Управление системой полива из любого места в любое время!</vt:lpstr>
      <vt:lpstr>Ключевое преимущество № 1 Модульность и простое подключение</vt:lpstr>
      <vt:lpstr>Ключевое преимущество № 2  Простой доступ из любой части мира</vt:lpstr>
      <vt:lpstr>Ключевое преимущество № 3 Экономия воды</vt:lpstr>
      <vt:lpstr>Практическая часть </vt:lpstr>
      <vt:lpstr>Подключение и настройка. Шаг 1</vt:lpstr>
      <vt:lpstr>Подключение и настройка. Шаг 2</vt:lpstr>
      <vt:lpstr>Подключение и настройка. Шаг 3</vt:lpstr>
      <vt:lpstr>Презентация PowerPoint</vt:lpstr>
      <vt:lpstr>Автоматическая сезонная корректировка</vt:lpstr>
      <vt:lpstr>Настройка уведомлений</vt:lpstr>
      <vt:lpstr>Настройка уведомлений</vt:lpstr>
      <vt:lpstr>Распределение доступа. Шаг 4</vt:lpstr>
      <vt:lpstr>Безопасность</vt:lpstr>
      <vt:lpstr>Презентация PowerPoint</vt:lpstr>
    </vt:vector>
  </TitlesOfParts>
  <Company>Rain Bird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SFayazi-Azad</dc:creator>
  <cp:lastModifiedBy>Павел</cp:lastModifiedBy>
  <cp:revision>144</cp:revision>
  <dcterms:created xsi:type="dcterms:W3CDTF">2012-01-16T22:17:53Z</dcterms:created>
  <dcterms:modified xsi:type="dcterms:W3CDTF">2019-02-13T09:35:31Z</dcterms:modified>
</cp:coreProperties>
</file>